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1" r:id="rId2"/>
    <p:sldId id="277" r:id="rId3"/>
    <p:sldId id="262" r:id="rId4"/>
    <p:sldId id="266" r:id="rId5"/>
    <p:sldId id="276" r:id="rId6"/>
    <p:sldId id="279" r:id="rId7"/>
    <p:sldId id="267" r:id="rId8"/>
    <p:sldId id="278" r:id="rId9"/>
    <p:sldId id="263" r:id="rId10"/>
    <p:sldId id="264" r:id="rId11"/>
    <p:sldId id="270" r:id="rId12"/>
    <p:sldId id="272" r:id="rId13"/>
    <p:sldId id="273" r:id="rId14"/>
    <p:sldId id="274" r:id="rId1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CC"/>
    <a:srgbClr val="9900CC"/>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374" autoAdjust="0"/>
  </p:normalViewPr>
  <p:slideViewPr>
    <p:cSldViewPr>
      <p:cViewPr>
        <p:scale>
          <a:sx n="100" d="100"/>
          <a:sy n="100" d="100"/>
        </p:scale>
        <p:origin x="-1848" y="-22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AAA8C4-D809-4113-A242-F6A50C21FD59}" type="datetimeFigureOut">
              <a:rPr kumimoji="1" lang="ja-JP" altLang="en-US" smtClean="0"/>
              <a:pPr/>
              <a:t>2017/11/26</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EA3A68-C3EA-45B7-AFF0-421BFC4595E8}" type="slidenum">
              <a:rPr kumimoji="1" lang="ja-JP" altLang="en-US" smtClean="0"/>
              <a:pPr/>
              <a:t>&lt;#&gt;</a:t>
            </a:fld>
            <a:endParaRPr kumimoji="1" lang="ja-JP" altLang="en-US"/>
          </a:p>
        </p:txBody>
      </p:sp>
    </p:spTree>
    <p:extLst>
      <p:ext uri="{BB962C8B-B14F-4D97-AF65-F5344CB8AC3E}">
        <p14:creationId xmlns="" xmlns:p14="http://schemas.microsoft.com/office/powerpoint/2010/main" val="380928447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ja-JP" dirty="0" smtClean="0"/>
              <a:t>漢方養生食品</a:t>
            </a:r>
            <a:r>
              <a:rPr lang="ja-JP" altLang="en-US" dirty="0" smtClean="0"/>
              <a:t>：</a:t>
            </a:r>
            <a:r>
              <a:rPr lang="ja-JP" altLang="ja-JP" dirty="0" smtClean="0"/>
              <a:t>養生片仔廣</a:t>
            </a:r>
            <a:r>
              <a:rPr lang="en-US" altLang="ja-JP" dirty="0" smtClean="0"/>
              <a:t>(</a:t>
            </a:r>
            <a:r>
              <a:rPr lang="ja-JP" altLang="en-US" dirty="0" smtClean="0"/>
              <a:t>共通事業</a:t>
            </a:r>
            <a:r>
              <a:rPr lang="en-US" altLang="ja-JP" dirty="0" smtClean="0"/>
              <a:t>)</a:t>
            </a:r>
            <a:r>
              <a:rPr lang="ja-JP" altLang="en-US" dirty="0" smtClean="0"/>
              <a:t>を使用した。</a:t>
            </a:r>
            <a:endParaRPr lang="en-US" altLang="ja-JP" dirty="0" smtClean="0"/>
          </a:p>
          <a:p>
            <a:r>
              <a:rPr lang="en-US" altLang="ja-JP" dirty="0" smtClean="0"/>
              <a:t>MTT</a:t>
            </a:r>
            <a:r>
              <a:rPr lang="ja-JP" altLang="ja-JP" dirty="0" smtClean="0"/>
              <a:t>アッセイを用いて田七及び杜仲を含む漢方養生食品の養生片仔廣</a:t>
            </a:r>
            <a:r>
              <a:rPr lang="en-US" altLang="ja-JP" dirty="0" smtClean="0"/>
              <a:t>(YHK)</a:t>
            </a:r>
            <a:r>
              <a:rPr lang="ja-JP" altLang="ja-JP" dirty="0" err="1" smtClean="0"/>
              <a:t>の抽</a:t>
            </a:r>
            <a:r>
              <a:rPr lang="ja-JP" altLang="ja-JP" dirty="0" smtClean="0"/>
              <a:t>出物の細胞生存率に対する作用を評価した。</a:t>
            </a:r>
            <a:endParaRPr lang="en-US" altLang="ja-JP" dirty="0" smtClean="0"/>
          </a:p>
          <a:p>
            <a:r>
              <a:rPr lang="ja-JP" altLang="ja-JP" dirty="0" smtClean="0"/>
              <a:t>神経突起伸長作用は、神経成長因子</a:t>
            </a:r>
            <a:r>
              <a:rPr lang="en-US" altLang="ja-JP" dirty="0" smtClean="0"/>
              <a:t>(NGF)</a:t>
            </a:r>
            <a:r>
              <a:rPr lang="ja-JP" altLang="ja-JP" dirty="0" smtClean="0"/>
              <a:t>を陽性対照とし</a:t>
            </a:r>
            <a:r>
              <a:rPr lang="en-US" altLang="ja-JP" dirty="0" smtClean="0"/>
              <a:t>PC12</a:t>
            </a:r>
            <a:r>
              <a:rPr lang="ja-JP" altLang="ja-JP" dirty="0" smtClean="0"/>
              <a:t>細胞を使い</a:t>
            </a:r>
            <a:r>
              <a:rPr lang="en-US" altLang="ja-JP" dirty="0" smtClean="0"/>
              <a:t>48</a:t>
            </a:r>
            <a:r>
              <a:rPr lang="ja-JP" altLang="ja-JP" dirty="0" smtClean="0"/>
              <a:t>時間後の神経突起の数及び長さを評価した。また、</a:t>
            </a:r>
            <a:r>
              <a:rPr lang="en-US" altLang="ja-JP" dirty="0" smtClean="0"/>
              <a:t>NF68</a:t>
            </a:r>
            <a:r>
              <a:rPr lang="ja-JP" altLang="ja-JP" dirty="0" smtClean="0"/>
              <a:t>及び</a:t>
            </a:r>
            <a:r>
              <a:rPr lang="en-US" altLang="ja-JP" dirty="0" smtClean="0"/>
              <a:t>NF160</a:t>
            </a:r>
            <a:r>
              <a:rPr lang="ja-JP" altLang="ja-JP" dirty="0" smtClean="0"/>
              <a:t>を指標に使い</a:t>
            </a:r>
            <a:r>
              <a:rPr lang="en-US" altLang="ja-JP" dirty="0" smtClean="0"/>
              <a:t>YHK</a:t>
            </a:r>
            <a:r>
              <a:rPr lang="ja-JP" altLang="ja-JP" dirty="0" err="1" smtClean="0"/>
              <a:t>の抽</a:t>
            </a:r>
            <a:r>
              <a:rPr lang="ja-JP" altLang="ja-JP" dirty="0" smtClean="0"/>
              <a:t>出物単独並びに</a:t>
            </a:r>
            <a:r>
              <a:rPr lang="en-US" altLang="ja-JP" dirty="0" smtClean="0"/>
              <a:t>NGF</a:t>
            </a:r>
            <a:r>
              <a:rPr lang="ja-JP" altLang="ja-JP" dirty="0" smtClean="0"/>
              <a:t>の共存下でシナプス蛋白の発現に対する作用を評価した。</a:t>
            </a:r>
          </a:p>
          <a:p>
            <a:endParaRPr kumimoji="1" lang="ja-JP" altLang="en-US" dirty="0"/>
          </a:p>
        </p:txBody>
      </p:sp>
      <p:sp>
        <p:nvSpPr>
          <p:cNvPr id="4" name="スライド番号プレースホルダ 3"/>
          <p:cNvSpPr>
            <a:spLocks noGrp="1"/>
          </p:cNvSpPr>
          <p:nvPr>
            <p:ph type="sldNum" sz="quarter" idx="10"/>
          </p:nvPr>
        </p:nvSpPr>
        <p:spPr/>
        <p:txBody>
          <a:bodyPr/>
          <a:lstStyle/>
          <a:p>
            <a:fld id="{32EA3A68-C3EA-45B7-AFF0-421BFC4595E8}"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8B152EDA-964F-498A-97E3-C79DC3DF7747}" type="datetime1">
              <a:rPr kumimoji="1" lang="ja-JP" altLang="en-US" smtClean="0"/>
              <a:pPr/>
              <a:t>2017/11/26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a:xfrm>
            <a:off x="8460432" y="6520259"/>
            <a:ext cx="549424" cy="365125"/>
          </a:xfrm>
        </p:spPr>
        <p:txBody>
          <a:bodyPr/>
          <a:lstStyle>
            <a:lvl1pPr>
              <a:defRPr b="1">
                <a:latin typeface="+mn-lt"/>
              </a:defRPr>
            </a:lvl1pPr>
          </a:lstStyle>
          <a:p>
            <a:fld id="{010AAE7B-D417-46C0-92CF-9A37DDBAEA5D}" type="slidenum">
              <a:rPr lang="ja-JP" altLang="en-US" smtClean="0"/>
              <a:pPr/>
              <a:t>&lt;#&gt;</a:t>
            </a:fld>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5BFD4487-4574-4F4D-8C8A-65512EAEE51F}" type="datetime1">
              <a:rPr kumimoji="1" lang="ja-JP" altLang="en-US" smtClean="0"/>
              <a:pPr/>
              <a:t>2017/11/26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10AAE7B-D417-46C0-92CF-9A37DDBAEA5D}"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089F0C6C-89F8-4B7B-AF3F-D31ACC45C2DC}" type="datetime1">
              <a:rPr kumimoji="1" lang="ja-JP" altLang="en-US" smtClean="0"/>
              <a:pPr/>
              <a:t>2017/11/26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10AAE7B-D417-46C0-92CF-9A37DDBAEA5D}"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8B950F04-2914-4EB9-9FEF-67CB3A55B90C}" type="datetime1">
              <a:rPr kumimoji="1" lang="ja-JP" altLang="en-US" smtClean="0"/>
              <a:pPr/>
              <a:t>2017/11/26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10AAE7B-D417-46C0-92CF-9A37DDBAEA5D}"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08325AD7-3041-4899-B005-BAC5F8A6E8D2}" type="datetime1">
              <a:rPr kumimoji="1" lang="ja-JP" altLang="en-US" smtClean="0"/>
              <a:pPr/>
              <a:t>2017/11/26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10AAE7B-D417-46C0-92CF-9A37DDBAEA5D}"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118C1C23-57FB-44C8-8C67-028D25ECC099}" type="datetime1">
              <a:rPr kumimoji="1" lang="ja-JP" altLang="en-US" smtClean="0"/>
              <a:pPr/>
              <a:t>2017/11/26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010AAE7B-D417-46C0-92CF-9A37DDBAEA5D}"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2CD76336-ECAE-4DE3-B11E-6D1F1D8E31D1}" type="datetime1">
              <a:rPr kumimoji="1" lang="ja-JP" altLang="en-US" smtClean="0"/>
              <a:pPr/>
              <a:t>2017/11/26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010AAE7B-D417-46C0-92CF-9A37DDBAEA5D}"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51C089E3-8C99-4D03-BA07-9FD3EE037EB8}" type="datetime1">
              <a:rPr kumimoji="1" lang="ja-JP" altLang="en-US" smtClean="0"/>
              <a:pPr/>
              <a:t>2017/11/26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010AAE7B-D417-46C0-92CF-9A37DDBAEA5D}"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7F69EE99-9F23-47BB-9C27-A7CEFFE28E07}" type="datetime1">
              <a:rPr kumimoji="1" lang="ja-JP" altLang="en-US" smtClean="0"/>
              <a:pPr/>
              <a:t>2017/11/26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010AAE7B-D417-46C0-92CF-9A37DDBAEA5D}"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1FEF4D4A-E983-4F47-9A5E-21D00F1A9BC3}" type="datetime1">
              <a:rPr kumimoji="1" lang="ja-JP" altLang="en-US" smtClean="0"/>
              <a:pPr/>
              <a:t>2017/11/26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010AAE7B-D417-46C0-92CF-9A37DDBAEA5D}"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2F68FA8B-04DA-49C6-AE61-CD1FAB82B841}" type="datetime1">
              <a:rPr kumimoji="1" lang="ja-JP" altLang="en-US" smtClean="0"/>
              <a:pPr/>
              <a:t>2017/11/26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010AAE7B-D417-46C0-92CF-9A37DDBAEA5D}"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90342C-81D4-45F1-A4C4-04657926727C}" type="datetime1">
              <a:rPr kumimoji="1" lang="ja-JP" altLang="en-US" smtClean="0"/>
              <a:pPr/>
              <a:t>2017/11/26</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0AAE7B-D417-46C0-92CF-9A37DDBAEA5D}" type="slidenum">
              <a:rPr kumimoji="1" lang="ja-JP" altLang="en-US" smtClean="0"/>
              <a:pPr/>
              <a:t>&lt;#&gt;</a:t>
            </a:fld>
            <a:endParaRPr kumimoji="1" lang="ja-JP" altLang="en-US"/>
          </a:p>
        </p:txBody>
      </p:sp>
      <p:pic>
        <p:nvPicPr>
          <p:cNvPr id="7" name="Picture 3"/>
          <p:cNvPicPr>
            <a:picLocks noChangeAspect="1" noChangeArrowheads="1"/>
          </p:cNvPicPr>
          <p:nvPr userDrawn="1"/>
        </p:nvPicPr>
        <p:blipFill>
          <a:blip r:embed="rId13" cstate="print"/>
          <a:srcRect/>
          <a:stretch>
            <a:fillRect/>
          </a:stretch>
        </p:blipFill>
        <p:spPr bwMode="auto">
          <a:xfrm>
            <a:off x="107504" y="5425500"/>
            <a:ext cx="1080120" cy="14325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844824"/>
            <a:ext cx="8229600" cy="1143000"/>
          </a:xfrm>
        </p:spPr>
        <p:txBody>
          <a:bodyPr>
            <a:normAutofit fontScale="90000"/>
          </a:bodyPr>
          <a:lstStyle/>
          <a:p>
            <a:r>
              <a:rPr lang="ja-JP" altLang="en-US" dirty="0" smtClean="0"/>
              <a:t>田七、杜仲を含む漢方養生食品の</a:t>
            </a:r>
            <a:r>
              <a:rPr lang="en-US" altLang="ja-JP" dirty="0" smtClean="0"/>
              <a:t/>
            </a:r>
            <a:br>
              <a:rPr lang="en-US" altLang="ja-JP" dirty="0" smtClean="0"/>
            </a:br>
            <a:r>
              <a:rPr lang="ja-JP" altLang="en-US" dirty="0" smtClean="0"/>
              <a:t>認知症に対する効果の検証</a:t>
            </a:r>
            <a:endParaRPr kumimoji="1" lang="ja-JP" altLang="en-US" dirty="0"/>
          </a:p>
        </p:txBody>
      </p:sp>
      <p:sp>
        <p:nvSpPr>
          <p:cNvPr id="7" name="テキスト ボックス 6"/>
          <p:cNvSpPr txBox="1"/>
          <p:nvPr/>
        </p:nvSpPr>
        <p:spPr>
          <a:xfrm>
            <a:off x="1907704" y="4149080"/>
            <a:ext cx="1591590" cy="1200329"/>
          </a:xfrm>
          <a:prstGeom prst="rect">
            <a:avLst/>
          </a:prstGeom>
          <a:noFill/>
        </p:spPr>
        <p:txBody>
          <a:bodyPr wrap="none" rtlCol="0">
            <a:spAutoFit/>
          </a:bodyPr>
          <a:lstStyle/>
          <a:p>
            <a:pPr algn="r"/>
            <a:r>
              <a:rPr lang="ja-JP" altLang="en-US" dirty="0" smtClean="0"/>
              <a:t>○謝　心範</a:t>
            </a:r>
            <a:endParaRPr lang="en-US" altLang="ja-JP" dirty="0" smtClean="0"/>
          </a:p>
          <a:p>
            <a:pPr algn="r"/>
            <a:r>
              <a:rPr lang="ja-JP" altLang="en-US" dirty="0" smtClean="0"/>
              <a:t>山本　理</a:t>
            </a:r>
            <a:endParaRPr lang="en-US" altLang="ja-JP" dirty="0" smtClean="0"/>
          </a:p>
          <a:p>
            <a:pPr algn="r"/>
            <a:r>
              <a:rPr lang="en-US" altLang="ja-JP" dirty="0" err="1" smtClean="0"/>
              <a:t>Huangquan</a:t>
            </a:r>
            <a:r>
              <a:rPr lang="en-US" altLang="ja-JP" dirty="0" smtClean="0"/>
              <a:t> Lin</a:t>
            </a:r>
          </a:p>
          <a:p>
            <a:pPr algn="r"/>
            <a:r>
              <a:rPr lang="ja-JP" altLang="en-US" dirty="0" smtClean="0"/>
              <a:t>原田 雅義</a:t>
            </a:r>
            <a:r>
              <a:rPr lang="en-US" altLang="ja-JP" dirty="0" smtClean="0"/>
              <a:t> </a:t>
            </a:r>
            <a:endParaRPr kumimoji="1" lang="ja-JP" altLang="en-US" dirty="0"/>
          </a:p>
        </p:txBody>
      </p:sp>
      <p:sp>
        <p:nvSpPr>
          <p:cNvPr id="8" name="テキスト ボックス 7"/>
          <p:cNvSpPr txBox="1"/>
          <p:nvPr/>
        </p:nvSpPr>
        <p:spPr>
          <a:xfrm>
            <a:off x="3563888" y="4149080"/>
            <a:ext cx="5580112" cy="1200329"/>
          </a:xfrm>
          <a:prstGeom prst="rect">
            <a:avLst/>
          </a:prstGeom>
          <a:noFill/>
        </p:spPr>
        <p:txBody>
          <a:bodyPr wrap="square" rtlCol="0">
            <a:spAutoFit/>
          </a:bodyPr>
          <a:lstStyle/>
          <a:p>
            <a:r>
              <a:rPr lang="ja-JP" altLang="en-US" dirty="0" smtClean="0"/>
              <a:t>武蔵野学院大学大学院　国際コミュニケーション研究科</a:t>
            </a:r>
            <a:endParaRPr lang="en-US" altLang="ja-JP" dirty="0" smtClean="0"/>
          </a:p>
          <a:p>
            <a:r>
              <a:rPr lang="ja-JP" altLang="en-US" dirty="0" smtClean="0"/>
              <a:t>漢方養生研究所</a:t>
            </a:r>
            <a:endParaRPr lang="en-US" altLang="ja-JP" dirty="0" smtClean="0"/>
          </a:p>
          <a:p>
            <a:r>
              <a:rPr lang="en-US" altLang="ja-JP" dirty="0" smtClean="0"/>
              <a:t>The Hong Kong University of Science and Technology</a:t>
            </a:r>
          </a:p>
          <a:p>
            <a:r>
              <a:rPr lang="ja-JP" altLang="en-US" dirty="0" smtClean="0"/>
              <a:t>東明会原田病院</a:t>
            </a:r>
          </a:p>
        </p:txBody>
      </p:sp>
      <p:sp>
        <p:nvSpPr>
          <p:cNvPr id="9" name="スライド番号プレースホルダ 8"/>
          <p:cNvSpPr>
            <a:spLocks noGrp="1"/>
          </p:cNvSpPr>
          <p:nvPr>
            <p:ph type="sldNum" sz="quarter" idx="12"/>
          </p:nvPr>
        </p:nvSpPr>
        <p:spPr>
          <a:xfrm>
            <a:off x="7010400" y="6492875"/>
            <a:ext cx="2133600" cy="365125"/>
          </a:xfrm>
        </p:spPr>
        <p:txBody>
          <a:bodyPr/>
          <a:lstStyle/>
          <a:p>
            <a:fld id="{010AAE7B-D417-46C0-92CF-9A37DDBAEA5D}" type="slidenum">
              <a:rPr kumimoji="1" lang="ja-JP" altLang="en-US" smtClean="0"/>
              <a:pPr/>
              <a:t>1</a:t>
            </a:fld>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結果</a:t>
            </a:r>
            <a:endParaRPr kumimoji="1" lang="ja-JP" altLang="en-US" dirty="0"/>
          </a:p>
        </p:txBody>
      </p:sp>
      <p:sp>
        <p:nvSpPr>
          <p:cNvPr id="4" name="スライド番号プレースホルダ 3"/>
          <p:cNvSpPr>
            <a:spLocks noGrp="1"/>
          </p:cNvSpPr>
          <p:nvPr>
            <p:ph type="sldNum" sz="quarter" idx="12"/>
          </p:nvPr>
        </p:nvSpPr>
        <p:spPr/>
        <p:txBody>
          <a:bodyPr/>
          <a:lstStyle/>
          <a:p>
            <a:fld id="{010AAE7B-D417-46C0-92CF-9A37DDBAEA5D}" type="slidenum">
              <a:rPr kumimoji="1" lang="ja-JP" altLang="en-US" smtClean="0"/>
              <a:pPr/>
              <a:t>10</a:t>
            </a:fld>
            <a:endParaRPr kumimoji="1" lang="ja-JP" altLang="en-US"/>
          </a:p>
        </p:txBody>
      </p:sp>
      <p:cxnSp>
        <p:nvCxnSpPr>
          <p:cNvPr id="5" name="直線コネクタ 4"/>
          <p:cNvCxnSpPr/>
          <p:nvPr/>
        </p:nvCxnSpPr>
        <p:spPr>
          <a:xfrm>
            <a:off x="323528" y="1268760"/>
            <a:ext cx="8568952" cy="0"/>
          </a:xfrm>
          <a:prstGeom prst="line">
            <a:avLst/>
          </a:prstGeom>
          <a:ln w="38100">
            <a:solidFill>
              <a:srgbClr val="CC00CC"/>
            </a:solidFill>
          </a:ln>
        </p:spPr>
        <p:style>
          <a:lnRef idx="1">
            <a:schemeClr val="accent1"/>
          </a:lnRef>
          <a:fillRef idx="0">
            <a:schemeClr val="accent1"/>
          </a:fillRef>
          <a:effectRef idx="0">
            <a:schemeClr val="accent1"/>
          </a:effectRef>
          <a:fontRef idx="minor">
            <a:schemeClr val="tx1"/>
          </a:fontRef>
        </p:style>
      </p:cxnSp>
      <p:pic>
        <p:nvPicPr>
          <p:cNvPr id="19458" name="Picture 2"/>
          <p:cNvPicPr>
            <a:picLocks noChangeAspect="1" noChangeArrowheads="1"/>
          </p:cNvPicPr>
          <p:nvPr/>
        </p:nvPicPr>
        <p:blipFill>
          <a:blip r:embed="rId2" cstate="print"/>
          <a:srcRect/>
          <a:stretch>
            <a:fillRect/>
          </a:stretch>
        </p:blipFill>
        <p:spPr bwMode="auto">
          <a:xfrm>
            <a:off x="2051720" y="3241238"/>
            <a:ext cx="5112568" cy="2899336"/>
          </a:xfrm>
          <a:prstGeom prst="rect">
            <a:avLst/>
          </a:prstGeom>
          <a:noFill/>
          <a:ln w="9525">
            <a:noFill/>
            <a:miter lim="800000"/>
            <a:headEnd/>
            <a:tailEnd/>
          </a:ln>
        </p:spPr>
      </p:pic>
      <p:sp>
        <p:nvSpPr>
          <p:cNvPr id="7" name="テキスト ボックス 6"/>
          <p:cNvSpPr txBox="1"/>
          <p:nvPr/>
        </p:nvSpPr>
        <p:spPr>
          <a:xfrm>
            <a:off x="395536" y="1484784"/>
            <a:ext cx="8424936" cy="1938992"/>
          </a:xfrm>
          <a:prstGeom prst="rect">
            <a:avLst/>
          </a:prstGeom>
          <a:noFill/>
        </p:spPr>
        <p:txBody>
          <a:bodyPr wrap="square" rtlCol="0">
            <a:spAutoFit/>
          </a:bodyPr>
          <a:lstStyle/>
          <a:p>
            <a:r>
              <a:rPr kumimoji="1" lang="ja-JP" altLang="en-US" sz="2400" dirty="0" smtClean="0"/>
              <a:t>ＭＴＴアッセイ</a:t>
            </a:r>
            <a:r>
              <a:rPr lang="ja-JP" altLang="en-US" sz="2400" dirty="0" smtClean="0"/>
              <a:t>：安全濃度域の決定</a:t>
            </a:r>
            <a:endParaRPr lang="en-US" altLang="ja-JP" sz="2400" dirty="0" smtClean="0"/>
          </a:p>
          <a:p>
            <a:pPr>
              <a:buFont typeface="Arial" pitchFamily="34" charset="0"/>
              <a:buChar char="•"/>
            </a:pPr>
            <a:r>
              <a:rPr lang="ja-JP" altLang="en-US" sz="2400" dirty="0" smtClean="0"/>
              <a:t>ＹＨＫの抽出物が</a:t>
            </a:r>
            <a:r>
              <a:rPr lang="en-US" altLang="ja-JP" sz="2400" dirty="0" smtClean="0"/>
              <a:t>0</a:t>
            </a:r>
            <a:r>
              <a:rPr lang="ja-JP" altLang="en-US" sz="2400" dirty="0" smtClean="0"/>
              <a:t>－</a:t>
            </a:r>
            <a:r>
              <a:rPr lang="en-US" altLang="ja-JP" sz="2400" dirty="0" smtClean="0"/>
              <a:t>5mg/</a:t>
            </a:r>
            <a:r>
              <a:rPr lang="en-US" altLang="ja-JP" sz="2400" dirty="0" err="1" smtClean="0"/>
              <a:t>mL</a:t>
            </a:r>
            <a:r>
              <a:rPr lang="ja-JP" altLang="en-US" sz="2400" dirty="0" smtClean="0"/>
              <a:t>で</a:t>
            </a:r>
            <a:r>
              <a:rPr kumimoji="1" lang="ja-JP" altLang="en-US" sz="2400" dirty="0" smtClean="0"/>
              <a:t>細胞増殖や細胞死を有意に引き起こさないことが確認できた。</a:t>
            </a:r>
            <a:endParaRPr kumimoji="1" lang="en-US" altLang="ja-JP" sz="2400" dirty="0" smtClean="0"/>
          </a:p>
          <a:p>
            <a:pPr>
              <a:buFont typeface="Arial" pitchFamily="34" charset="0"/>
              <a:buChar char="•"/>
            </a:pPr>
            <a:r>
              <a:rPr lang="ja-JP" altLang="en-US" sz="2400" dirty="0" smtClean="0"/>
              <a:t>以降の試験に用いるＹＨＫの濃度を低</a:t>
            </a:r>
            <a:r>
              <a:rPr lang="en-US" altLang="ja-JP" sz="2400" dirty="0" smtClean="0"/>
              <a:t>:0.1, </a:t>
            </a:r>
            <a:r>
              <a:rPr lang="ja-JP" altLang="en-US" sz="2400" dirty="0" smtClean="0"/>
              <a:t>中：</a:t>
            </a:r>
            <a:r>
              <a:rPr lang="en-US" altLang="ja-JP" sz="2400" dirty="0" smtClean="0"/>
              <a:t>0.5, </a:t>
            </a:r>
            <a:r>
              <a:rPr lang="ja-JP" altLang="en-US" sz="2400" dirty="0" smtClean="0"/>
              <a:t>高</a:t>
            </a:r>
            <a:r>
              <a:rPr lang="en-US" altLang="ja-JP" sz="2400" dirty="0" smtClean="0"/>
              <a:t>: 5 mg/</a:t>
            </a:r>
            <a:r>
              <a:rPr lang="en-US" altLang="ja-JP" sz="2400" dirty="0" err="1" smtClean="0"/>
              <a:t>mL</a:t>
            </a:r>
            <a:r>
              <a:rPr lang="ja-JP" altLang="en-US" sz="2400" dirty="0" smtClean="0"/>
              <a:t>と設定した。</a:t>
            </a:r>
            <a:endParaRPr kumimoji="1" lang="ja-JP" altLang="en-US" sz="2400" dirty="0"/>
          </a:p>
        </p:txBody>
      </p:sp>
      <p:sp>
        <p:nvSpPr>
          <p:cNvPr id="9" name="テキスト ボックス 8"/>
          <p:cNvSpPr txBox="1"/>
          <p:nvPr/>
        </p:nvSpPr>
        <p:spPr>
          <a:xfrm>
            <a:off x="2051720" y="6165304"/>
            <a:ext cx="5570756" cy="369332"/>
          </a:xfrm>
          <a:prstGeom prst="rect">
            <a:avLst/>
          </a:prstGeom>
          <a:noFill/>
        </p:spPr>
        <p:txBody>
          <a:bodyPr wrap="none" rtlCol="0">
            <a:spAutoFit/>
          </a:bodyPr>
          <a:lstStyle/>
          <a:p>
            <a:r>
              <a:rPr kumimoji="1" lang="ja-JP" altLang="en-US" dirty="0" smtClean="0"/>
              <a:t>図１：</a:t>
            </a:r>
            <a:r>
              <a:rPr kumimoji="1" lang="en-US" altLang="ja-JP" dirty="0" smtClean="0"/>
              <a:t>PC12</a:t>
            </a:r>
            <a:r>
              <a:rPr kumimoji="1" lang="ja-JP" altLang="en-US" dirty="0" smtClean="0"/>
              <a:t>細胞における細胞生存率と</a:t>
            </a:r>
            <a:r>
              <a:rPr kumimoji="1" lang="en-US" altLang="ja-JP" dirty="0" smtClean="0"/>
              <a:t>YHK</a:t>
            </a:r>
            <a:r>
              <a:rPr kumimoji="1" lang="ja-JP" altLang="en-US" dirty="0" smtClean="0"/>
              <a:t>抽出物の影響</a:t>
            </a:r>
            <a:endParaRPr kumimoji="1" lang="ja-JP"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神経細胞の構造成分タンパクの発現</a:t>
            </a:r>
            <a:endParaRPr kumimoji="1" lang="ja-JP" altLang="en-US" dirty="0"/>
          </a:p>
        </p:txBody>
      </p:sp>
      <p:sp>
        <p:nvSpPr>
          <p:cNvPr id="4" name="スライド番号プレースホルダ 3"/>
          <p:cNvSpPr>
            <a:spLocks noGrp="1"/>
          </p:cNvSpPr>
          <p:nvPr>
            <p:ph type="sldNum" sz="quarter" idx="12"/>
          </p:nvPr>
        </p:nvSpPr>
        <p:spPr/>
        <p:txBody>
          <a:bodyPr/>
          <a:lstStyle/>
          <a:p>
            <a:fld id="{010AAE7B-D417-46C0-92CF-9A37DDBAEA5D}" type="slidenum">
              <a:rPr kumimoji="1" lang="ja-JP" altLang="en-US" smtClean="0"/>
              <a:pPr/>
              <a:t>11</a:t>
            </a:fld>
            <a:endParaRPr kumimoji="1" lang="ja-JP" altLang="en-US"/>
          </a:p>
        </p:txBody>
      </p:sp>
      <p:pic>
        <p:nvPicPr>
          <p:cNvPr id="21506" name="Picture 2"/>
          <p:cNvPicPr>
            <a:picLocks noChangeAspect="1" noChangeArrowheads="1"/>
          </p:cNvPicPr>
          <p:nvPr/>
        </p:nvPicPr>
        <p:blipFill>
          <a:blip r:embed="rId2" cstate="print"/>
          <a:srcRect/>
          <a:stretch>
            <a:fillRect/>
          </a:stretch>
        </p:blipFill>
        <p:spPr bwMode="auto">
          <a:xfrm>
            <a:off x="611560" y="2204864"/>
            <a:ext cx="3589762" cy="1981597"/>
          </a:xfrm>
          <a:prstGeom prst="rect">
            <a:avLst/>
          </a:prstGeom>
          <a:noFill/>
          <a:ln w="9525">
            <a:noFill/>
            <a:miter lim="800000"/>
            <a:headEnd/>
            <a:tailEnd/>
          </a:ln>
        </p:spPr>
      </p:pic>
      <p:pic>
        <p:nvPicPr>
          <p:cNvPr id="21507" name="Picture 3"/>
          <p:cNvPicPr>
            <a:picLocks noChangeAspect="1" noChangeArrowheads="1"/>
          </p:cNvPicPr>
          <p:nvPr/>
        </p:nvPicPr>
        <p:blipFill>
          <a:blip r:embed="rId3" cstate="print"/>
          <a:srcRect/>
          <a:stretch>
            <a:fillRect/>
          </a:stretch>
        </p:blipFill>
        <p:spPr bwMode="auto">
          <a:xfrm>
            <a:off x="4860032" y="1844824"/>
            <a:ext cx="3757003" cy="3348633"/>
          </a:xfrm>
          <a:prstGeom prst="rect">
            <a:avLst/>
          </a:prstGeom>
          <a:noFill/>
          <a:ln w="9525">
            <a:noFill/>
            <a:miter lim="800000"/>
            <a:headEnd/>
            <a:tailEnd/>
          </a:ln>
        </p:spPr>
      </p:pic>
      <p:sp>
        <p:nvSpPr>
          <p:cNvPr id="7" name="テキスト ボックス 6"/>
          <p:cNvSpPr txBox="1"/>
          <p:nvPr/>
        </p:nvSpPr>
        <p:spPr>
          <a:xfrm>
            <a:off x="1547665" y="5445224"/>
            <a:ext cx="6840760" cy="830997"/>
          </a:xfrm>
          <a:prstGeom prst="rect">
            <a:avLst/>
          </a:prstGeom>
          <a:noFill/>
        </p:spPr>
        <p:txBody>
          <a:bodyPr wrap="square" rtlCol="0">
            <a:spAutoFit/>
          </a:bodyPr>
          <a:lstStyle/>
          <a:p>
            <a:r>
              <a:rPr kumimoji="1" lang="en-US" altLang="ja-JP" sz="2400" dirty="0" smtClean="0"/>
              <a:t>YHK</a:t>
            </a:r>
            <a:r>
              <a:rPr kumimoji="1" lang="ja-JP" altLang="en-US" sz="2400" dirty="0" smtClean="0"/>
              <a:t>との培養で</a:t>
            </a:r>
            <a:r>
              <a:rPr kumimoji="1" lang="en-US" altLang="ja-JP" sz="2400" dirty="0" smtClean="0"/>
              <a:t>NF68, NF160</a:t>
            </a:r>
            <a:r>
              <a:rPr kumimoji="1" lang="ja-JP" altLang="en-US" sz="2400" dirty="0" smtClean="0"/>
              <a:t>共、コントロールに比べ約</a:t>
            </a:r>
            <a:r>
              <a:rPr kumimoji="1" lang="en-US" altLang="ja-JP" sz="2400" dirty="0" smtClean="0"/>
              <a:t>4</a:t>
            </a:r>
            <a:r>
              <a:rPr kumimoji="1" lang="ja-JP" altLang="en-US" sz="2400" dirty="0" smtClean="0"/>
              <a:t>倍多く</a:t>
            </a:r>
            <a:r>
              <a:rPr lang="ja-JP" altLang="en-US" sz="2400" dirty="0" smtClean="0"/>
              <a:t>発現</a:t>
            </a:r>
            <a:r>
              <a:rPr kumimoji="1" lang="ja-JP" altLang="en-US" sz="2400" dirty="0" smtClean="0"/>
              <a:t>した。</a:t>
            </a:r>
            <a:endParaRPr kumimoji="1" lang="ja-JP" altLang="en-US" sz="2400" dirty="0"/>
          </a:p>
        </p:txBody>
      </p:sp>
      <p:cxnSp>
        <p:nvCxnSpPr>
          <p:cNvPr id="8" name="直線コネクタ 7"/>
          <p:cNvCxnSpPr/>
          <p:nvPr/>
        </p:nvCxnSpPr>
        <p:spPr>
          <a:xfrm>
            <a:off x="323528" y="1268760"/>
            <a:ext cx="8568952" cy="0"/>
          </a:xfrm>
          <a:prstGeom prst="line">
            <a:avLst/>
          </a:prstGeom>
          <a:ln w="38100">
            <a:solidFill>
              <a:srgbClr val="CC00CC"/>
            </a:solidFill>
          </a:ln>
        </p:spPr>
        <p:style>
          <a:lnRef idx="1">
            <a:schemeClr val="accent1"/>
          </a:lnRef>
          <a:fillRef idx="0">
            <a:schemeClr val="accent1"/>
          </a:fillRef>
          <a:effectRef idx="0">
            <a:schemeClr val="accent1"/>
          </a:effectRef>
          <a:fontRef idx="minor">
            <a:schemeClr val="tx1"/>
          </a:fontRef>
        </p:style>
      </p:cxnSp>
      <p:sp>
        <p:nvSpPr>
          <p:cNvPr id="3" name="正方形/長方形 2"/>
          <p:cNvSpPr/>
          <p:nvPr/>
        </p:nvSpPr>
        <p:spPr>
          <a:xfrm>
            <a:off x="1711379" y="6276221"/>
            <a:ext cx="3991798" cy="369332"/>
          </a:xfrm>
          <a:prstGeom prst="rect">
            <a:avLst/>
          </a:prstGeom>
        </p:spPr>
        <p:txBody>
          <a:bodyPr wrap="none">
            <a:spAutoFit/>
          </a:bodyPr>
          <a:lstStyle/>
          <a:p>
            <a:r>
              <a:rPr lang="en-US" altLang="ja-JP" dirty="0"/>
              <a:t>NF68, </a:t>
            </a:r>
            <a:r>
              <a:rPr lang="en-US" altLang="ja-JP" dirty="0" smtClean="0"/>
              <a:t>NF160:</a:t>
            </a:r>
            <a:r>
              <a:rPr lang="ja-JP" altLang="en-US" dirty="0" smtClean="0"/>
              <a:t>神経細胞の構造成分蛋白</a:t>
            </a:r>
            <a:endParaRPr lang="ja-JP"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NGF</a:t>
            </a:r>
            <a:r>
              <a:rPr lang="ja-JP" altLang="en-US" dirty="0" smtClean="0"/>
              <a:t>と</a:t>
            </a:r>
            <a:r>
              <a:rPr lang="en-US" altLang="ja-JP" dirty="0" smtClean="0"/>
              <a:t>YHK</a:t>
            </a:r>
            <a:r>
              <a:rPr lang="ja-JP" altLang="en-US" dirty="0" err="1" smtClean="0"/>
              <a:t>の共</a:t>
            </a:r>
            <a:r>
              <a:rPr lang="ja-JP" altLang="en-US" dirty="0" smtClean="0"/>
              <a:t>培養の効果</a:t>
            </a:r>
            <a:endParaRPr kumimoji="1" lang="ja-JP" altLang="en-US" dirty="0"/>
          </a:p>
        </p:txBody>
      </p:sp>
      <p:sp>
        <p:nvSpPr>
          <p:cNvPr id="4" name="スライド番号プレースホルダ 3"/>
          <p:cNvSpPr>
            <a:spLocks noGrp="1"/>
          </p:cNvSpPr>
          <p:nvPr>
            <p:ph type="sldNum" sz="quarter" idx="12"/>
          </p:nvPr>
        </p:nvSpPr>
        <p:spPr/>
        <p:txBody>
          <a:bodyPr/>
          <a:lstStyle/>
          <a:p>
            <a:fld id="{010AAE7B-D417-46C0-92CF-9A37DDBAEA5D}" type="slidenum">
              <a:rPr kumimoji="1" lang="ja-JP" altLang="en-US" smtClean="0"/>
              <a:pPr/>
              <a:t>12</a:t>
            </a:fld>
            <a:endParaRPr kumimoji="1" lang="ja-JP" altLang="en-US"/>
          </a:p>
        </p:txBody>
      </p:sp>
      <p:pic>
        <p:nvPicPr>
          <p:cNvPr id="22530" name="Picture 2"/>
          <p:cNvPicPr>
            <a:picLocks noChangeAspect="1" noChangeArrowheads="1"/>
          </p:cNvPicPr>
          <p:nvPr/>
        </p:nvPicPr>
        <p:blipFill>
          <a:blip r:embed="rId2" cstate="print"/>
          <a:srcRect/>
          <a:stretch>
            <a:fillRect/>
          </a:stretch>
        </p:blipFill>
        <p:spPr bwMode="auto">
          <a:xfrm>
            <a:off x="467544" y="1988840"/>
            <a:ext cx="4301717" cy="2803798"/>
          </a:xfrm>
          <a:prstGeom prst="rect">
            <a:avLst/>
          </a:prstGeom>
          <a:noFill/>
          <a:ln w="9525">
            <a:noFill/>
            <a:miter lim="800000"/>
            <a:headEnd/>
            <a:tailEnd/>
          </a:ln>
        </p:spPr>
      </p:pic>
      <p:pic>
        <p:nvPicPr>
          <p:cNvPr id="22531" name="Picture 3"/>
          <p:cNvPicPr>
            <a:picLocks noChangeAspect="1" noChangeArrowheads="1"/>
          </p:cNvPicPr>
          <p:nvPr/>
        </p:nvPicPr>
        <p:blipFill>
          <a:blip r:embed="rId3" cstate="print"/>
          <a:srcRect/>
          <a:stretch>
            <a:fillRect/>
          </a:stretch>
        </p:blipFill>
        <p:spPr bwMode="auto">
          <a:xfrm>
            <a:off x="4860032" y="1844824"/>
            <a:ext cx="3508111" cy="3175273"/>
          </a:xfrm>
          <a:prstGeom prst="rect">
            <a:avLst/>
          </a:prstGeom>
          <a:noFill/>
          <a:ln w="9525">
            <a:noFill/>
            <a:miter lim="800000"/>
            <a:headEnd/>
            <a:tailEnd/>
          </a:ln>
        </p:spPr>
      </p:pic>
      <p:sp>
        <p:nvSpPr>
          <p:cNvPr id="10" name="テキスト ボックス 9"/>
          <p:cNvSpPr txBox="1"/>
          <p:nvPr/>
        </p:nvSpPr>
        <p:spPr>
          <a:xfrm>
            <a:off x="1763689" y="5229200"/>
            <a:ext cx="6408712" cy="830997"/>
          </a:xfrm>
          <a:prstGeom prst="rect">
            <a:avLst/>
          </a:prstGeom>
          <a:noFill/>
        </p:spPr>
        <p:txBody>
          <a:bodyPr wrap="square" rtlCol="0">
            <a:spAutoFit/>
          </a:bodyPr>
          <a:lstStyle/>
          <a:p>
            <a:r>
              <a:rPr kumimoji="1" lang="en-US" altLang="ja-JP" sz="2400" dirty="0" smtClean="0"/>
              <a:t>YHK</a:t>
            </a:r>
            <a:r>
              <a:rPr kumimoji="1" lang="ja-JP" altLang="en-US" sz="2400" dirty="0" smtClean="0"/>
              <a:t>抽出物と</a:t>
            </a:r>
            <a:r>
              <a:rPr kumimoji="1" lang="en-US" altLang="ja-JP" sz="2400" dirty="0" smtClean="0"/>
              <a:t>NGF</a:t>
            </a:r>
            <a:r>
              <a:rPr kumimoji="1" lang="ja-JP" altLang="en-US" sz="2400" dirty="0" smtClean="0"/>
              <a:t>との共培養で分化した割合は用量依存的に</a:t>
            </a:r>
            <a:r>
              <a:rPr lang="ja-JP" altLang="en-US" sz="2400" dirty="0" smtClean="0"/>
              <a:t>より長い神経突起伸長した</a:t>
            </a:r>
          </a:p>
        </p:txBody>
      </p:sp>
      <p:pic>
        <p:nvPicPr>
          <p:cNvPr id="22532" name="Picture 4"/>
          <p:cNvPicPr>
            <a:picLocks noChangeAspect="1" noChangeArrowheads="1"/>
          </p:cNvPicPr>
          <p:nvPr/>
        </p:nvPicPr>
        <p:blipFill>
          <a:blip r:embed="rId4" cstate="print"/>
          <a:srcRect/>
          <a:stretch>
            <a:fillRect/>
          </a:stretch>
        </p:blipFill>
        <p:spPr bwMode="auto">
          <a:xfrm>
            <a:off x="5724128" y="2077339"/>
            <a:ext cx="2376264" cy="199533"/>
          </a:xfrm>
          <a:prstGeom prst="rect">
            <a:avLst/>
          </a:prstGeom>
          <a:noFill/>
          <a:ln w="9525">
            <a:noFill/>
            <a:miter lim="800000"/>
            <a:headEnd/>
            <a:tailEnd/>
          </a:ln>
        </p:spPr>
      </p:pic>
      <p:cxnSp>
        <p:nvCxnSpPr>
          <p:cNvPr id="12" name="直線コネクタ 11"/>
          <p:cNvCxnSpPr/>
          <p:nvPr/>
        </p:nvCxnSpPr>
        <p:spPr>
          <a:xfrm>
            <a:off x="323528" y="1268760"/>
            <a:ext cx="8568952" cy="0"/>
          </a:xfrm>
          <a:prstGeom prst="line">
            <a:avLst/>
          </a:prstGeom>
          <a:ln w="38100">
            <a:solidFill>
              <a:srgbClr val="CC00CC"/>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NGF</a:t>
            </a:r>
            <a:r>
              <a:rPr lang="ja-JP" altLang="en-US" dirty="0" smtClean="0"/>
              <a:t>と</a:t>
            </a:r>
            <a:r>
              <a:rPr lang="en-US" altLang="ja-JP" dirty="0" smtClean="0"/>
              <a:t>YHK</a:t>
            </a:r>
            <a:r>
              <a:rPr lang="ja-JP" altLang="en-US" dirty="0" err="1" smtClean="0"/>
              <a:t>の共</a:t>
            </a:r>
            <a:r>
              <a:rPr lang="ja-JP" altLang="en-US" dirty="0" smtClean="0"/>
              <a:t>培養の効果</a:t>
            </a:r>
            <a:endParaRPr kumimoji="1" lang="ja-JP" altLang="en-US" dirty="0"/>
          </a:p>
        </p:txBody>
      </p:sp>
      <p:sp>
        <p:nvSpPr>
          <p:cNvPr id="4" name="スライド番号プレースホルダ 3"/>
          <p:cNvSpPr>
            <a:spLocks noGrp="1"/>
          </p:cNvSpPr>
          <p:nvPr>
            <p:ph type="sldNum" sz="quarter" idx="12"/>
          </p:nvPr>
        </p:nvSpPr>
        <p:spPr/>
        <p:txBody>
          <a:bodyPr/>
          <a:lstStyle/>
          <a:p>
            <a:fld id="{010AAE7B-D417-46C0-92CF-9A37DDBAEA5D}" type="slidenum">
              <a:rPr kumimoji="1" lang="ja-JP" altLang="en-US" smtClean="0"/>
              <a:pPr/>
              <a:t>13</a:t>
            </a:fld>
            <a:endParaRPr kumimoji="1" lang="ja-JP" altLang="en-US"/>
          </a:p>
        </p:txBody>
      </p:sp>
      <p:pic>
        <p:nvPicPr>
          <p:cNvPr id="23554" name="Picture 2"/>
          <p:cNvPicPr>
            <a:picLocks noChangeAspect="1" noChangeArrowheads="1"/>
          </p:cNvPicPr>
          <p:nvPr/>
        </p:nvPicPr>
        <p:blipFill>
          <a:blip r:embed="rId2" cstate="print"/>
          <a:srcRect/>
          <a:stretch>
            <a:fillRect/>
          </a:stretch>
        </p:blipFill>
        <p:spPr bwMode="auto">
          <a:xfrm>
            <a:off x="683568" y="1484784"/>
            <a:ext cx="3456384" cy="2216475"/>
          </a:xfrm>
          <a:prstGeom prst="rect">
            <a:avLst/>
          </a:prstGeom>
          <a:noFill/>
          <a:ln w="9525">
            <a:noFill/>
            <a:miter lim="800000"/>
            <a:headEnd/>
            <a:tailEnd/>
          </a:ln>
        </p:spPr>
      </p:pic>
      <p:pic>
        <p:nvPicPr>
          <p:cNvPr id="23555" name="Picture 3"/>
          <p:cNvPicPr>
            <a:picLocks noChangeAspect="1" noChangeArrowheads="1"/>
          </p:cNvPicPr>
          <p:nvPr/>
        </p:nvPicPr>
        <p:blipFill>
          <a:blip r:embed="rId3" cstate="print"/>
          <a:srcRect/>
          <a:stretch>
            <a:fillRect/>
          </a:stretch>
        </p:blipFill>
        <p:spPr bwMode="auto">
          <a:xfrm>
            <a:off x="4355976" y="1556792"/>
            <a:ext cx="3895090" cy="3605030"/>
          </a:xfrm>
          <a:prstGeom prst="rect">
            <a:avLst/>
          </a:prstGeom>
          <a:noFill/>
          <a:ln w="9525">
            <a:noFill/>
            <a:miter lim="800000"/>
            <a:headEnd/>
            <a:tailEnd/>
          </a:ln>
        </p:spPr>
      </p:pic>
      <p:sp>
        <p:nvSpPr>
          <p:cNvPr id="7" name="テキスト ボックス 6"/>
          <p:cNvSpPr txBox="1"/>
          <p:nvPr/>
        </p:nvSpPr>
        <p:spPr>
          <a:xfrm>
            <a:off x="1331640" y="5085184"/>
            <a:ext cx="6746408" cy="1323439"/>
          </a:xfrm>
          <a:prstGeom prst="rect">
            <a:avLst/>
          </a:prstGeom>
          <a:noFill/>
        </p:spPr>
        <p:txBody>
          <a:bodyPr wrap="square" rtlCol="0">
            <a:spAutoFit/>
          </a:bodyPr>
          <a:lstStyle/>
          <a:p>
            <a:r>
              <a:rPr kumimoji="1" lang="ja-JP" altLang="en-US" sz="2000" dirty="0" smtClean="0"/>
              <a:t>コントロールに比較して</a:t>
            </a:r>
            <a:endParaRPr kumimoji="1" lang="en-US" altLang="ja-JP" sz="2000" dirty="0" smtClean="0"/>
          </a:p>
          <a:p>
            <a:r>
              <a:rPr kumimoji="1" lang="en-US" altLang="ja-JP" sz="2000" dirty="0" smtClean="0"/>
              <a:t>YHK 0.1, 0.5 mg/</a:t>
            </a:r>
            <a:r>
              <a:rPr kumimoji="1" lang="en-US" altLang="ja-JP" sz="2000" dirty="0" err="1" smtClean="0"/>
              <a:t>mL</a:t>
            </a:r>
            <a:r>
              <a:rPr kumimoji="1" lang="ja-JP" altLang="en-US" sz="2000" dirty="0" smtClean="0"/>
              <a:t>と</a:t>
            </a:r>
            <a:r>
              <a:rPr kumimoji="1" lang="en-US" altLang="ja-JP" sz="2000" dirty="0" smtClean="0"/>
              <a:t>NGF</a:t>
            </a:r>
            <a:r>
              <a:rPr kumimoji="1" lang="ja-JP" altLang="en-US" sz="2000" dirty="0" smtClean="0"/>
              <a:t>との共培養では</a:t>
            </a:r>
            <a:r>
              <a:rPr kumimoji="1" lang="en-US" altLang="ja-JP" sz="2000" dirty="0" smtClean="0"/>
              <a:t>NF68</a:t>
            </a:r>
            <a:r>
              <a:rPr kumimoji="1" lang="ja-JP" altLang="en-US" sz="2000" dirty="0" smtClean="0"/>
              <a:t>の発現が</a:t>
            </a:r>
            <a:r>
              <a:rPr kumimoji="1" lang="en-US" altLang="ja-JP" sz="2000" dirty="0" smtClean="0"/>
              <a:t>2-3</a:t>
            </a:r>
            <a:r>
              <a:rPr kumimoji="1" lang="ja-JP" altLang="en-US" sz="2000" dirty="0" smtClean="0"/>
              <a:t>倍</a:t>
            </a:r>
            <a:endParaRPr kumimoji="1" lang="en-US" altLang="ja-JP" sz="2000" dirty="0" smtClean="0"/>
          </a:p>
          <a:p>
            <a:r>
              <a:rPr lang="en-US" altLang="ja-JP" sz="2000" dirty="0" smtClean="0"/>
              <a:t>YHK 5 mg/</a:t>
            </a:r>
            <a:r>
              <a:rPr lang="en-US" altLang="ja-JP" sz="2000" dirty="0" err="1" smtClean="0"/>
              <a:t>mL</a:t>
            </a:r>
            <a:r>
              <a:rPr lang="ja-JP" altLang="en-US" sz="2000" dirty="0" smtClean="0"/>
              <a:t>と</a:t>
            </a:r>
            <a:r>
              <a:rPr lang="en-US" altLang="ja-JP" sz="2000" dirty="0" smtClean="0"/>
              <a:t>NGF</a:t>
            </a:r>
            <a:r>
              <a:rPr lang="ja-JP" altLang="en-US" sz="2000" dirty="0" smtClean="0"/>
              <a:t>との共培養では</a:t>
            </a:r>
            <a:r>
              <a:rPr lang="en-US" altLang="ja-JP" sz="2000" dirty="0" smtClean="0"/>
              <a:t>NF68</a:t>
            </a:r>
            <a:r>
              <a:rPr lang="ja-JP" altLang="en-US" sz="2000" dirty="0" smtClean="0"/>
              <a:t>の発現が約</a:t>
            </a:r>
            <a:r>
              <a:rPr lang="en-US" altLang="ja-JP" sz="2000" dirty="0" smtClean="0"/>
              <a:t>8</a:t>
            </a:r>
            <a:r>
              <a:rPr lang="ja-JP" altLang="en-US" sz="2000" dirty="0" smtClean="0"/>
              <a:t>倍</a:t>
            </a:r>
            <a:endParaRPr lang="en-US" altLang="ja-JP" sz="2000" dirty="0" smtClean="0"/>
          </a:p>
          <a:p>
            <a:r>
              <a:rPr lang="en-US" altLang="ja-JP" sz="2000" dirty="0" smtClean="0"/>
              <a:t>YHK 5 mg/</a:t>
            </a:r>
            <a:r>
              <a:rPr lang="en-US" altLang="ja-JP" sz="2000" dirty="0" err="1" smtClean="0"/>
              <a:t>mL</a:t>
            </a:r>
            <a:r>
              <a:rPr lang="ja-JP" altLang="en-US" sz="2000" dirty="0" smtClean="0"/>
              <a:t>と</a:t>
            </a:r>
            <a:r>
              <a:rPr lang="en-US" altLang="ja-JP" sz="2000" dirty="0" smtClean="0"/>
              <a:t>NGF</a:t>
            </a:r>
            <a:r>
              <a:rPr lang="ja-JP" altLang="en-US" sz="2000" dirty="0" smtClean="0"/>
              <a:t>との共培養では</a:t>
            </a:r>
            <a:r>
              <a:rPr lang="en-US" altLang="ja-JP" sz="2000" dirty="0" smtClean="0"/>
              <a:t>NF160</a:t>
            </a:r>
            <a:r>
              <a:rPr lang="ja-JP" altLang="en-US" sz="2000" dirty="0" smtClean="0"/>
              <a:t>の発現が約</a:t>
            </a:r>
            <a:r>
              <a:rPr lang="en-US" altLang="ja-JP" sz="2000" dirty="0" smtClean="0"/>
              <a:t>9</a:t>
            </a:r>
            <a:r>
              <a:rPr lang="ja-JP" altLang="en-US" sz="2000" dirty="0" smtClean="0"/>
              <a:t>倍</a:t>
            </a:r>
            <a:endParaRPr lang="en-US" altLang="ja-JP" sz="2000" dirty="0" smtClean="0"/>
          </a:p>
        </p:txBody>
      </p:sp>
      <p:cxnSp>
        <p:nvCxnSpPr>
          <p:cNvPr id="8" name="直線コネクタ 7"/>
          <p:cNvCxnSpPr/>
          <p:nvPr/>
        </p:nvCxnSpPr>
        <p:spPr>
          <a:xfrm>
            <a:off x="323528" y="1268760"/>
            <a:ext cx="8568952" cy="0"/>
          </a:xfrm>
          <a:prstGeom prst="line">
            <a:avLst/>
          </a:prstGeom>
          <a:ln w="38100">
            <a:solidFill>
              <a:srgbClr val="CC00CC"/>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結論</a:t>
            </a:r>
            <a:endParaRPr kumimoji="1" lang="ja-JP" altLang="en-US" dirty="0"/>
          </a:p>
        </p:txBody>
      </p:sp>
      <p:sp>
        <p:nvSpPr>
          <p:cNvPr id="4" name="スライド番号プレースホルダ 3"/>
          <p:cNvSpPr>
            <a:spLocks noGrp="1"/>
          </p:cNvSpPr>
          <p:nvPr>
            <p:ph type="sldNum" sz="quarter" idx="12"/>
          </p:nvPr>
        </p:nvSpPr>
        <p:spPr/>
        <p:txBody>
          <a:bodyPr/>
          <a:lstStyle/>
          <a:p>
            <a:fld id="{010AAE7B-D417-46C0-92CF-9A37DDBAEA5D}" type="slidenum">
              <a:rPr kumimoji="1" lang="ja-JP" altLang="en-US" smtClean="0"/>
              <a:pPr/>
              <a:t>14</a:t>
            </a:fld>
            <a:endParaRPr kumimoji="1" lang="ja-JP" altLang="en-US"/>
          </a:p>
        </p:txBody>
      </p:sp>
      <p:cxnSp>
        <p:nvCxnSpPr>
          <p:cNvPr id="5" name="直線コネクタ 4"/>
          <p:cNvCxnSpPr/>
          <p:nvPr/>
        </p:nvCxnSpPr>
        <p:spPr>
          <a:xfrm>
            <a:off x="323528" y="1268760"/>
            <a:ext cx="8568952" cy="0"/>
          </a:xfrm>
          <a:prstGeom prst="line">
            <a:avLst/>
          </a:prstGeom>
          <a:ln w="38100">
            <a:solidFill>
              <a:srgbClr val="CC00CC"/>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1115616" y="1940639"/>
            <a:ext cx="7272808" cy="3970318"/>
          </a:xfrm>
          <a:prstGeom prst="rect">
            <a:avLst/>
          </a:prstGeom>
          <a:noFill/>
        </p:spPr>
        <p:txBody>
          <a:bodyPr wrap="square" rtlCol="0">
            <a:spAutoFit/>
          </a:bodyPr>
          <a:lstStyle/>
          <a:p>
            <a:r>
              <a:rPr lang="ja-JP" altLang="en-US" sz="2800" dirty="0" smtClean="0"/>
              <a:t>　</a:t>
            </a:r>
            <a:r>
              <a:rPr lang="ja-JP" altLang="ja-JP" sz="2800" dirty="0" smtClean="0"/>
              <a:t>田七及び杜仲を含む漢方養生食品の</a:t>
            </a:r>
            <a:r>
              <a:rPr lang="en-US" altLang="ja-JP" sz="2800" dirty="0" smtClean="0"/>
              <a:t>YHK</a:t>
            </a:r>
            <a:r>
              <a:rPr lang="ja-JP" altLang="ja-JP" sz="2800" dirty="0" smtClean="0"/>
              <a:t>はニューロフィラメントの発現、及び神経細胞の神経突起の伸長を含む神経細胞の分化・成長に有意な効果を</a:t>
            </a:r>
            <a:r>
              <a:rPr lang="ja-JP" altLang="ja-JP" sz="2800" dirty="0" smtClean="0"/>
              <a:t>有する</a:t>
            </a:r>
            <a:r>
              <a:rPr lang="ja-JP" altLang="en-US" sz="2800" dirty="0" smtClean="0"/>
              <a:t>。</a:t>
            </a:r>
            <a:endParaRPr lang="en-US" altLang="ja-JP" sz="2800" dirty="0" smtClean="0"/>
          </a:p>
          <a:p>
            <a:r>
              <a:rPr lang="ja-JP" altLang="en-US" sz="2800" smtClean="0"/>
              <a:t>　従って</a:t>
            </a:r>
            <a:r>
              <a:rPr lang="ja-JP" altLang="ja-JP" sz="2800" smtClean="0"/>
              <a:t>認知症</a:t>
            </a:r>
            <a:r>
              <a:rPr lang="ja-JP" altLang="ja-JP" sz="2800" dirty="0" smtClean="0"/>
              <a:t>もしくはその心理症状、又は神経変性疾患の予防もしくは治療に優れた効果を有することが期待される。</a:t>
            </a:r>
            <a:endParaRPr lang="en-US" altLang="ja-JP" sz="2800" dirty="0" smtClean="0"/>
          </a:p>
          <a:p>
            <a:r>
              <a:rPr lang="ja-JP" altLang="en-US" sz="2800" dirty="0" smtClean="0"/>
              <a:t>　今後詳細な作用メカニズム解明に各専門家のご指導を仰ぎたい。</a:t>
            </a:r>
            <a:endParaRPr lang="ja-JP" altLang="ja-JP" sz="2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背景</a:t>
            </a:r>
            <a:endParaRPr kumimoji="1" lang="ja-JP" altLang="en-US" dirty="0"/>
          </a:p>
        </p:txBody>
      </p:sp>
      <p:sp>
        <p:nvSpPr>
          <p:cNvPr id="3" name="コンテンツ プレースホルダ 2"/>
          <p:cNvSpPr>
            <a:spLocks noGrp="1"/>
          </p:cNvSpPr>
          <p:nvPr>
            <p:ph idx="1"/>
          </p:nvPr>
        </p:nvSpPr>
        <p:spPr>
          <a:xfrm>
            <a:off x="827584" y="1412776"/>
            <a:ext cx="7931224" cy="4536504"/>
          </a:xfrm>
        </p:spPr>
        <p:txBody>
          <a:bodyPr>
            <a:normAutofit/>
          </a:bodyPr>
          <a:lstStyle/>
          <a:p>
            <a:pPr algn="ctr">
              <a:buNone/>
            </a:pPr>
            <a:r>
              <a:rPr lang="en-US" altLang="ja-JP" b="1" dirty="0" smtClean="0"/>
              <a:t>65</a:t>
            </a:r>
            <a:r>
              <a:rPr lang="ja-JP" altLang="en-US" b="1" dirty="0" smtClean="0"/>
              <a:t>歳以上の高齢者の認知症患者数と</a:t>
            </a:r>
            <a:endParaRPr lang="en-US" altLang="ja-JP" b="1" dirty="0" smtClean="0"/>
          </a:p>
          <a:p>
            <a:pPr algn="ctr">
              <a:buNone/>
            </a:pPr>
            <a:r>
              <a:rPr lang="ja-JP" altLang="en-US" b="1" dirty="0" smtClean="0"/>
              <a:t>有病率の将来推計</a:t>
            </a:r>
          </a:p>
          <a:p>
            <a:r>
              <a:rPr lang="ja-JP" altLang="en-US" dirty="0" smtClean="0"/>
              <a:t>平成</a:t>
            </a:r>
            <a:r>
              <a:rPr lang="en-US" altLang="ja-JP" dirty="0" smtClean="0"/>
              <a:t>24</a:t>
            </a:r>
            <a:r>
              <a:rPr lang="ja-JP" altLang="en-US" dirty="0" smtClean="0"/>
              <a:t>（</a:t>
            </a:r>
            <a:r>
              <a:rPr lang="en-US" altLang="ja-JP" dirty="0" smtClean="0"/>
              <a:t>2012</a:t>
            </a:r>
            <a:r>
              <a:rPr lang="ja-JP" altLang="en-US" dirty="0" smtClean="0"/>
              <a:t>）年は認知症患者数が</a:t>
            </a:r>
            <a:r>
              <a:rPr lang="en-US" altLang="ja-JP" b="1" dirty="0" smtClean="0"/>
              <a:t>462</a:t>
            </a:r>
            <a:r>
              <a:rPr lang="ja-JP" altLang="en-US" b="1" dirty="0" smtClean="0"/>
              <a:t>万人</a:t>
            </a:r>
            <a:r>
              <a:rPr lang="ja-JP" altLang="en-US" dirty="0" smtClean="0"/>
              <a:t>で</a:t>
            </a:r>
            <a:r>
              <a:rPr lang="en-US" altLang="ja-JP" dirty="0" smtClean="0"/>
              <a:t>65</a:t>
            </a:r>
            <a:r>
              <a:rPr lang="ja-JP" altLang="en-US" dirty="0" smtClean="0"/>
              <a:t>歳以上の高齢者の</a:t>
            </a:r>
            <a:r>
              <a:rPr lang="en-US" altLang="ja-JP" b="1" dirty="0" smtClean="0"/>
              <a:t>7</a:t>
            </a:r>
            <a:r>
              <a:rPr lang="ja-JP" altLang="en-US" b="1" dirty="0" smtClean="0"/>
              <a:t>人</a:t>
            </a:r>
            <a:r>
              <a:rPr lang="ja-JP" altLang="en-US" dirty="0" smtClean="0"/>
              <a:t>に</a:t>
            </a:r>
            <a:r>
              <a:rPr lang="en-US" altLang="ja-JP" b="1" dirty="0" smtClean="0"/>
              <a:t>1</a:t>
            </a:r>
            <a:r>
              <a:rPr lang="ja-JP" altLang="en-US" b="1" dirty="0" smtClean="0"/>
              <a:t>人</a:t>
            </a:r>
            <a:r>
              <a:rPr lang="ja-JP" altLang="en-US" dirty="0" smtClean="0"/>
              <a:t>（有病率</a:t>
            </a:r>
            <a:r>
              <a:rPr lang="en-US" altLang="ja-JP" dirty="0" smtClean="0"/>
              <a:t>15.0</a:t>
            </a:r>
            <a:r>
              <a:rPr lang="ja-JP" altLang="en-US" dirty="0" smtClean="0"/>
              <a:t>％）</a:t>
            </a:r>
            <a:endParaRPr lang="en-US" altLang="ja-JP" dirty="0" smtClean="0"/>
          </a:p>
          <a:p>
            <a:r>
              <a:rPr lang="ja-JP" altLang="en-US" dirty="0" smtClean="0"/>
              <a:t>平成</a:t>
            </a:r>
            <a:r>
              <a:rPr lang="en-US" altLang="ja-JP" dirty="0" smtClean="0"/>
              <a:t>37</a:t>
            </a:r>
            <a:r>
              <a:rPr lang="ja-JP" altLang="en-US" dirty="0" smtClean="0"/>
              <a:t>（</a:t>
            </a:r>
            <a:r>
              <a:rPr lang="en-US" altLang="ja-JP" dirty="0" smtClean="0"/>
              <a:t>2025</a:t>
            </a:r>
            <a:r>
              <a:rPr lang="ja-JP" altLang="en-US" dirty="0" smtClean="0"/>
              <a:t>）年には約</a:t>
            </a:r>
            <a:r>
              <a:rPr lang="en-US" altLang="ja-JP" b="1" dirty="0" smtClean="0"/>
              <a:t>700</a:t>
            </a:r>
            <a:r>
              <a:rPr lang="ja-JP" altLang="en-US" b="1" dirty="0" smtClean="0"/>
              <a:t>万人</a:t>
            </a:r>
            <a:r>
              <a:rPr lang="ja-JP" altLang="en-US" dirty="0" smtClean="0"/>
              <a:t>、</a:t>
            </a:r>
            <a:r>
              <a:rPr lang="en-US" altLang="ja-JP" b="1" dirty="0" smtClean="0"/>
              <a:t>5</a:t>
            </a:r>
            <a:r>
              <a:rPr lang="ja-JP" altLang="en-US" b="1" dirty="0" smtClean="0"/>
              <a:t>人</a:t>
            </a:r>
            <a:r>
              <a:rPr lang="ja-JP" altLang="en-US" dirty="0" smtClean="0"/>
              <a:t>に</a:t>
            </a:r>
            <a:r>
              <a:rPr lang="en-US" altLang="ja-JP" b="1" dirty="0" smtClean="0"/>
              <a:t>1</a:t>
            </a:r>
            <a:r>
              <a:rPr lang="ja-JP" altLang="en-US" b="1" dirty="0" smtClean="0"/>
              <a:t>人</a:t>
            </a:r>
            <a:r>
              <a:rPr lang="ja-JP" altLang="en-US" dirty="0" smtClean="0"/>
              <a:t>になると見込まれている</a:t>
            </a:r>
            <a:endParaRPr lang="en-US" altLang="ja-JP" dirty="0" smtClean="0"/>
          </a:p>
          <a:p>
            <a:pPr algn="ctr">
              <a:buNone/>
            </a:pPr>
            <a:r>
              <a:rPr lang="ja-JP" altLang="en-US" sz="2400" dirty="0" smtClean="0"/>
              <a:t>内閣府平成</a:t>
            </a:r>
            <a:r>
              <a:rPr lang="en-US" altLang="ja-JP" sz="2400" dirty="0" smtClean="0"/>
              <a:t>28</a:t>
            </a:r>
            <a:r>
              <a:rPr lang="ja-JP" altLang="en-US" sz="2400" dirty="0" smtClean="0"/>
              <a:t>年版高齢社会白書（概要版）より </a:t>
            </a:r>
          </a:p>
          <a:p>
            <a:endParaRPr kumimoji="1" lang="ja-JP" altLang="en-US" dirty="0"/>
          </a:p>
        </p:txBody>
      </p:sp>
      <p:sp>
        <p:nvSpPr>
          <p:cNvPr id="4" name="スライド番号プレースホルダ 3"/>
          <p:cNvSpPr>
            <a:spLocks noGrp="1"/>
          </p:cNvSpPr>
          <p:nvPr>
            <p:ph type="sldNum" sz="quarter" idx="12"/>
          </p:nvPr>
        </p:nvSpPr>
        <p:spPr/>
        <p:txBody>
          <a:bodyPr/>
          <a:lstStyle/>
          <a:p>
            <a:fld id="{010AAE7B-D417-46C0-92CF-9A37DDBAEA5D}" type="slidenum">
              <a:rPr kumimoji="1" lang="ja-JP" altLang="en-US" smtClean="0"/>
              <a:pPr/>
              <a:t>2</a:t>
            </a:fld>
            <a:endParaRPr kumimoji="1" lang="ja-JP" altLang="en-US"/>
          </a:p>
        </p:txBody>
      </p:sp>
      <p:cxnSp>
        <p:nvCxnSpPr>
          <p:cNvPr id="6" name="直線コネクタ 5"/>
          <p:cNvCxnSpPr/>
          <p:nvPr/>
        </p:nvCxnSpPr>
        <p:spPr>
          <a:xfrm>
            <a:off x="323528" y="1268760"/>
            <a:ext cx="8568952" cy="0"/>
          </a:xfrm>
          <a:prstGeom prst="line">
            <a:avLst/>
          </a:prstGeom>
          <a:ln w="38100">
            <a:solidFill>
              <a:srgbClr val="CC00CC"/>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背景</a:t>
            </a:r>
            <a:endParaRPr kumimoji="1" lang="ja-JP" altLang="en-US" dirty="0"/>
          </a:p>
        </p:txBody>
      </p:sp>
      <p:sp>
        <p:nvSpPr>
          <p:cNvPr id="3" name="コンテンツ プレースホルダ 2"/>
          <p:cNvSpPr>
            <a:spLocks noGrp="1"/>
          </p:cNvSpPr>
          <p:nvPr>
            <p:ph idx="1"/>
          </p:nvPr>
        </p:nvSpPr>
        <p:spPr>
          <a:xfrm>
            <a:off x="827584" y="1412776"/>
            <a:ext cx="7931224" cy="4536504"/>
          </a:xfrm>
        </p:spPr>
        <p:txBody>
          <a:bodyPr>
            <a:normAutofit fontScale="85000" lnSpcReduction="20000"/>
          </a:bodyPr>
          <a:lstStyle/>
          <a:p>
            <a:r>
              <a:rPr lang="ja-JP" altLang="ja-JP" dirty="0" smtClean="0"/>
              <a:t>認知症患者の増加に伴い本人はもとより、家族、地域、社会、国家の非建設的な負担の増大が世界的問題になっている。</a:t>
            </a:r>
            <a:endParaRPr lang="en-US" altLang="ja-JP" dirty="0" smtClean="0"/>
          </a:p>
          <a:p>
            <a:r>
              <a:rPr lang="ja-JP" altLang="ja-JP" dirty="0" smtClean="0"/>
              <a:t>現在、ドネペジルやメマンチンなどの医薬品での治療が行われているが、副作用として循環器系や消化器系の症状をはじめ、医薬品に多くみられる肝機能障害が報告されている。</a:t>
            </a:r>
          </a:p>
          <a:p>
            <a:r>
              <a:rPr lang="ja-JP" altLang="ja-JP" dirty="0" smtClean="0"/>
              <a:t>このような状況下我々は日本では漢方薬「抑肝散」が神経症、うつ病、不眠症、幼児夜泣きなどの適用で使用されていることに注目し、肝機能改善に効果のある漢方養生食品が認知症の治療につながる可能性を検討した。</a:t>
            </a:r>
          </a:p>
          <a:p>
            <a:endParaRPr kumimoji="1" lang="ja-JP" altLang="en-US" dirty="0"/>
          </a:p>
        </p:txBody>
      </p:sp>
      <p:sp>
        <p:nvSpPr>
          <p:cNvPr id="4" name="スライド番号プレースホルダ 3"/>
          <p:cNvSpPr>
            <a:spLocks noGrp="1"/>
          </p:cNvSpPr>
          <p:nvPr>
            <p:ph type="sldNum" sz="quarter" idx="12"/>
          </p:nvPr>
        </p:nvSpPr>
        <p:spPr/>
        <p:txBody>
          <a:bodyPr/>
          <a:lstStyle/>
          <a:p>
            <a:fld id="{010AAE7B-D417-46C0-92CF-9A37DDBAEA5D}" type="slidenum">
              <a:rPr kumimoji="1" lang="ja-JP" altLang="en-US" smtClean="0"/>
              <a:pPr/>
              <a:t>3</a:t>
            </a:fld>
            <a:endParaRPr kumimoji="1" lang="ja-JP" altLang="en-US"/>
          </a:p>
        </p:txBody>
      </p:sp>
      <p:cxnSp>
        <p:nvCxnSpPr>
          <p:cNvPr id="6" name="直線コネクタ 5"/>
          <p:cNvCxnSpPr/>
          <p:nvPr/>
        </p:nvCxnSpPr>
        <p:spPr>
          <a:xfrm>
            <a:off x="323528" y="1268760"/>
            <a:ext cx="8568952" cy="0"/>
          </a:xfrm>
          <a:prstGeom prst="line">
            <a:avLst/>
          </a:prstGeom>
          <a:ln w="38100">
            <a:solidFill>
              <a:srgbClr val="CC00CC"/>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抑肝散</a:t>
            </a:r>
            <a:endParaRPr kumimoji="1" lang="ja-JP" altLang="en-US" dirty="0"/>
          </a:p>
        </p:txBody>
      </p:sp>
      <p:sp>
        <p:nvSpPr>
          <p:cNvPr id="3" name="コンテンツ プレースホルダ 2"/>
          <p:cNvSpPr>
            <a:spLocks noGrp="1"/>
          </p:cNvSpPr>
          <p:nvPr>
            <p:ph idx="1"/>
          </p:nvPr>
        </p:nvSpPr>
        <p:spPr>
          <a:xfrm>
            <a:off x="1547664" y="1412776"/>
            <a:ext cx="6624736" cy="4752528"/>
          </a:xfrm>
        </p:spPr>
        <p:txBody>
          <a:bodyPr>
            <a:normAutofit/>
          </a:bodyPr>
          <a:lstStyle/>
          <a:p>
            <a:pPr>
              <a:buNone/>
            </a:pPr>
            <a:r>
              <a:rPr lang="ja-JP" altLang="en-US" dirty="0" smtClean="0"/>
              <a:t>＜成分＞</a:t>
            </a:r>
            <a:endParaRPr lang="en-US" altLang="ja-JP" dirty="0" smtClean="0"/>
          </a:p>
          <a:p>
            <a:r>
              <a:rPr lang="ja-JP" altLang="en-US" dirty="0" smtClean="0"/>
              <a:t>蒼朮（ソウジュツ）</a:t>
            </a:r>
            <a:endParaRPr lang="en-US" altLang="ja-JP" dirty="0" smtClean="0"/>
          </a:p>
          <a:p>
            <a:r>
              <a:rPr lang="ja-JP" altLang="en-US" dirty="0" smtClean="0"/>
              <a:t>茯苓（ブクリョウ）</a:t>
            </a:r>
            <a:endParaRPr lang="en-US" altLang="ja-JP" dirty="0" smtClean="0"/>
          </a:p>
          <a:p>
            <a:r>
              <a:rPr lang="ja-JP" altLang="en-US" dirty="0" smtClean="0"/>
              <a:t>川芎（センキュウ）</a:t>
            </a:r>
            <a:endParaRPr lang="en-US" altLang="ja-JP" dirty="0" smtClean="0"/>
          </a:p>
          <a:p>
            <a:r>
              <a:rPr lang="ja-JP" altLang="en-US" dirty="0" smtClean="0"/>
              <a:t>釣藤鈎（チョウトウコウ）</a:t>
            </a:r>
            <a:endParaRPr lang="en-US" altLang="ja-JP" dirty="0" smtClean="0"/>
          </a:p>
          <a:p>
            <a:r>
              <a:rPr lang="ja-JP" altLang="en-US" dirty="0" smtClean="0"/>
              <a:t>当帰（トウキ）</a:t>
            </a:r>
            <a:endParaRPr lang="en-US" altLang="ja-JP" dirty="0" smtClean="0"/>
          </a:p>
          <a:p>
            <a:r>
              <a:rPr lang="ja-JP" altLang="en-US" dirty="0" smtClean="0"/>
              <a:t>柴胡（サイコ）</a:t>
            </a:r>
            <a:endParaRPr lang="en-US" altLang="ja-JP" dirty="0" smtClean="0"/>
          </a:p>
          <a:p>
            <a:r>
              <a:rPr lang="ja-JP" altLang="en-US" dirty="0" smtClean="0"/>
              <a:t>甘草（カンゾウ）</a:t>
            </a:r>
          </a:p>
        </p:txBody>
      </p:sp>
      <p:sp>
        <p:nvSpPr>
          <p:cNvPr id="4" name="スライド番号プレースホルダ 3"/>
          <p:cNvSpPr>
            <a:spLocks noGrp="1"/>
          </p:cNvSpPr>
          <p:nvPr>
            <p:ph type="sldNum" sz="quarter" idx="12"/>
          </p:nvPr>
        </p:nvSpPr>
        <p:spPr/>
        <p:txBody>
          <a:bodyPr/>
          <a:lstStyle/>
          <a:p>
            <a:fld id="{010AAE7B-D417-46C0-92CF-9A37DDBAEA5D}" type="slidenum">
              <a:rPr kumimoji="1" lang="ja-JP" altLang="en-US" smtClean="0"/>
              <a:pPr/>
              <a:t>4</a:t>
            </a:fld>
            <a:endParaRPr kumimoji="1" lang="ja-JP" altLang="en-US"/>
          </a:p>
        </p:txBody>
      </p:sp>
      <p:cxnSp>
        <p:nvCxnSpPr>
          <p:cNvPr id="6" name="直線コネクタ 5"/>
          <p:cNvCxnSpPr/>
          <p:nvPr/>
        </p:nvCxnSpPr>
        <p:spPr>
          <a:xfrm>
            <a:off x="323528" y="1268760"/>
            <a:ext cx="8568952" cy="0"/>
          </a:xfrm>
          <a:prstGeom prst="line">
            <a:avLst/>
          </a:prstGeom>
          <a:ln w="38100">
            <a:solidFill>
              <a:srgbClr val="CC00CC"/>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抑肝散の脳細胞に対する効果</a:t>
            </a:r>
            <a:endParaRPr kumimoji="1" lang="ja-JP" altLang="en-US" dirty="0"/>
          </a:p>
        </p:txBody>
      </p:sp>
      <p:sp>
        <p:nvSpPr>
          <p:cNvPr id="3" name="コンテンツ プレースホルダ 2"/>
          <p:cNvSpPr>
            <a:spLocks noGrp="1"/>
          </p:cNvSpPr>
          <p:nvPr>
            <p:ph idx="1"/>
          </p:nvPr>
        </p:nvSpPr>
        <p:spPr>
          <a:xfrm>
            <a:off x="1187624" y="1412776"/>
            <a:ext cx="7776864" cy="2016224"/>
          </a:xfrm>
        </p:spPr>
        <p:txBody>
          <a:bodyPr>
            <a:normAutofit/>
          </a:bodyPr>
          <a:lstStyle/>
          <a:p>
            <a:pPr>
              <a:buNone/>
            </a:pPr>
            <a:r>
              <a:rPr lang="ja-JP" altLang="en-US" sz="2200" b="1" dirty="0" smtClean="0"/>
              <a:t>抑肝散</a:t>
            </a:r>
          </a:p>
          <a:p>
            <a:pPr>
              <a:buNone/>
            </a:pPr>
            <a:r>
              <a:rPr lang="ja-JP" altLang="en-US" sz="2200" dirty="0" smtClean="0"/>
              <a:t>      </a:t>
            </a:r>
            <a:r>
              <a:rPr lang="ja-JP" altLang="en-US" sz="2000" dirty="0" smtClean="0"/>
              <a:t>アルツハイマー病の進行性細胞変性に関して、病因物質のベータ アミロイド（</a:t>
            </a:r>
            <a:r>
              <a:rPr lang="en-US" altLang="ja-JP" sz="2000" dirty="0" err="1" smtClean="0"/>
              <a:t>Aβ</a:t>
            </a:r>
            <a:r>
              <a:rPr lang="ja-JP" altLang="en-US" sz="2000" dirty="0" smtClean="0"/>
              <a:t>）が誘発する神経細胞死を抑肝散が抑制したという報告があるが、そのメカニズ ムおよび活性成分の詳細は不明</a:t>
            </a:r>
            <a:endParaRPr lang="en-US" altLang="ja-JP" sz="2000" dirty="0" smtClean="0"/>
          </a:p>
          <a:p>
            <a:pPr>
              <a:buNone/>
            </a:pPr>
            <a:endParaRPr lang="en-US" altLang="ja-JP" sz="2200" dirty="0" smtClean="0"/>
          </a:p>
          <a:p>
            <a:endParaRPr lang="en-US" altLang="ja-JP" sz="2200" dirty="0" smtClean="0"/>
          </a:p>
        </p:txBody>
      </p:sp>
      <p:sp>
        <p:nvSpPr>
          <p:cNvPr id="4" name="スライド番号プレースホルダ 3"/>
          <p:cNvSpPr>
            <a:spLocks noGrp="1"/>
          </p:cNvSpPr>
          <p:nvPr>
            <p:ph type="sldNum" sz="quarter" idx="12"/>
          </p:nvPr>
        </p:nvSpPr>
        <p:spPr/>
        <p:txBody>
          <a:bodyPr/>
          <a:lstStyle/>
          <a:p>
            <a:fld id="{010AAE7B-D417-46C0-92CF-9A37DDBAEA5D}" type="slidenum">
              <a:rPr kumimoji="1" lang="ja-JP" altLang="en-US" smtClean="0"/>
              <a:pPr/>
              <a:t>5</a:t>
            </a:fld>
            <a:endParaRPr kumimoji="1" lang="ja-JP" altLang="en-US"/>
          </a:p>
        </p:txBody>
      </p:sp>
      <p:cxnSp>
        <p:nvCxnSpPr>
          <p:cNvPr id="6" name="直線コネクタ 5"/>
          <p:cNvCxnSpPr/>
          <p:nvPr/>
        </p:nvCxnSpPr>
        <p:spPr>
          <a:xfrm>
            <a:off x="323528" y="1268760"/>
            <a:ext cx="8568952" cy="0"/>
          </a:xfrm>
          <a:prstGeom prst="line">
            <a:avLst/>
          </a:prstGeom>
          <a:ln w="38100">
            <a:solidFill>
              <a:srgbClr val="CC00CC"/>
            </a:solidFill>
          </a:ln>
        </p:spPr>
        <p:style>
          <a:lnRef idx="1">
            <a:schemeClr val="accent1"/>
          </a:lnRef>
          <a:fillRef idx="0">
            <a:schemeClr val="accent1"/>
          </a:fillRef>
          <a:effectRef idx="0">
            <a:schemeClr val="accent1"/>
          </a:effectRef>
          <a:fontRef idx="minor">
            <a:schemeClr val="tx1"/>
          </a:fontRef>
        </p:style>
      </p:cxnSp>
      <p:sp>
        <p:nvSpPr>
          <p:cNvPr id="9" name="角丸四角形 8"/>
          <p:cNvSpPr/>
          <p:nvPr/>
        </p:nvSpPr>
        <p:spPr>
          <a:xfrm>
            <a:off x="1115616" y="2924944"/>
            <a:ext cx="7704856" cy="324036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コンテンツ プレースホルダ 2"/>
          <p:cNvSpPr txBox="1">
            <a:spLocks/>
          </p:cNvSpPr>
          <p:nvPr/>
        </p:nvSpPr>
        <p:spPr>
          <a:xfrm>
            <a:off x="1331640" y="2996952"/>
            <a:ext cx="7416824" cy="3168352"/>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2000" b="0" i="0" u="none" strike="noStrike" kern="1200" cap="none" spc="0" normalizeH="0" baseline="0" noProof="0" dirty="0" smtClean="0">
                <a:ln>
                  <a:noFill/>
                </a:ln>
                <a:solidFill>
                  <a:schemeClr val="tx1"/>
                </a:solidFill>
                <a:effectLst/>
                <a:uLnTx/>
                <a:uFillTx/>
                <a:latin typeface="+mn-lt"/>
                <a:ea typeface="+mn-ea"/>
                <a:cs typeface="+mn-cs"/>
              </a:rPr>
              <a:t>抑肝散</a:t>
            </a:r>
            <a:r>
              <a:rPr kumimoji="1" lang="zh-CN" altLang="en-US" sz="2000" b="0" i="0" u="none" strike="noStrike" kern="1200" cap="none" spc="0" normalizeH="0" baseline="0" noProof="0" dirty="0" smtClean="0">
                <a:ln>
                  <a:noFill/>
                </a:ln>
                <a:solidFill>
                  <a:schemeClr val="tx1"/>
                </a:solidFill>
                <a:effectLst/>
                <a:uLnTx/>
                <a:uFillTx/>
                <a:latin typeface="ＭＳ ゴシック" pitchFamily="49" charset="-128"/>
                <a:ea typeface="ＭＳ ゴシック" pitchFamily="49" charset="-128"/>
                <a:cs typeface="+mn-cs"/>
              </a:rPr>
              <a:t>東北大学加齢医学研究所</a:t>
            </a:r>
            <a:endParaRPr kumimoji="1" lang="en-US" altLang="ja-JP" sz="2000" b="0" i="0" u="none" strike="noStrike" kern="1200" cap="none" spc="0" normalizeH="0" baseline="0" noProof="0" dirty="0" smtClean="0">
              <a:ln>
                <a:noFill/>
              </a:ln>
              <a:solidFill>
                <a:schemeClr val="tx1"/>
              </a:solidFill>
              <a:effectLst/>
              <a:uLnTx/>
              <a:uFillTx/>
              <a:latin typeface="+mn-lt"/>
              <a:ea typeface="+mn-ea"/>
              <a:cs typeface="+mn-cs"/>
            </a:endParaRPr>
          </a:p>
          <a:p>
            <a:pPr marL="342900" indent="-342900">
              <a:spcBef>
                <a:spcPct val="20000"/>
              </a:spcBef>
              <a:buFont typeface="Arial" pitchFamily="34" charset="0"/>
              <a:buChar char="•"/>
            </a:pPr>
            <a:r>
              <a:rPr kumimoji="1" lang="ja-JP" altLang="en-US" sz="2000" b="0" i="0" u="none" strike="noStrike" kern="1200" cap="none" spc="0" normalizeH="0" baseline="0" noProof="0" dirty="0" smtClean="0">
                <a:ln>
                  <a:noFill/>
                </a:ln>
                <a:solidFill>
                  <a:schemeClr val="tx1"/>
                </a:solidFill>
                <a:effectLst/>
                <a:uLnTx/>
                <a:uFillTx/>
                <a:latin typeface="+mn-lt"/>
                <a:ea typeface="+mn-ea"/>
                <a:cs typeface="+mn-cs"/>
              </a:rPr>
              <a:t>漢方方剤「抑肝散」によるアルツハイマー病</a:t>
            </a:r>
            <a:r>
              <a:rPr kumimoji="1" lang="en-US" altLang="ja-JP" sz="2000" b="0" i="0" u="none" strike="noStrike" kern="1200" cap="none" spc="0" normalizeH="0" baseline="0" noProof="0" dirty="0" smtClean="0">
                <a:ln>
                  <a:noFill/>
                </a:ln>
                <a:solidFill>
                  <a:schemeClr val="tx1"/>
                </a:solidFill>
                <a:effectLst/>
                <a:uLnTx/>
                <a:uFillTx/>
                <a:latin typeface="+mn-lt"/>
                <a:ea typeface="+mn-ea"/>
                <a:cs typeface="+mn-cs"/>
              </a:rPr>
              <a:t>BPSD*</a:t>
            </a:r>
            <a:r>
              <a:rPr kumimoji="1" lang="ja-JP" altLang="en-US" sz="2000" b="0" i="0" u="none" strike="noStrike" kern="1200" cap="none" spc="0" normalizeH="0" baseline="0" noProof="0" dirty="0" smtClean="0">
                <a:ln>
                  <a:noFill/>
                </a:ln>
                <a:solidFill>
                  <a:schemeClr val="tx1"/>
                </a:solidFill>
                <a:effectLst/>
                <a:uLnTx/>
                <a:uFillTx/>
                <a:latin typeface="+mn-lt"/>
                <a:ea typeface="+mn-ea"/>
                <a:cs typeface="+mn-cs"/>
              </a:rPr>
              <a:t>軽減効果の検証</a:t>
            </a:r>
            <a:r>
              <a:rPr kumimoji="1" lang="en-US" altLang="ja-JP" sz="2000" b="0" i="0" u="none" strike="noStrike" kern="1200" cap="none" spc="0" normalizeH="0" baseline="0" noProof="0" dirty="0" smtClean="0">
                <a:ln>
                  <a:noFill/>
                </a:ln>
                <a:solidFill>
                  <a:schemeClr val="tx1"/>
                </a:solidFill>
                <a:effectLst/>
                <a:uLnTx/>
                <a:uFillTx/>
                <a:latin typeface="+mn-lt"/>
                <a:ea typeface="+mn-ea"/>
                <a:cs typeface="+mn-cs"/>
              </a:rPr>
              <a:t>-</a:t>
            </a:r>
            <a:r>
              <a:rPr kumimoji="1" lang="ja-JP" altLang="en-US" sz="2000" b="0" i="0" u="none" strike="noStrike" kern="1200" cap="none" spc="0" normalizeH="0" baseline="0" noProof="0" dirty="0" smtClean="0">
                <a:ln>
                  <a:noFill/>
                </a:ln>
                <a:solidFill>
                  <a:schemeClr val="tx1"/>
                </a:solidFill>
                <a:effectLst/>
                <a:uLnTx/>
                <a:uFillTx/>
                <a:latin typeface="+mn-lt"/>
                <a:ea typeface="+mn-ea"/>
                <a:cs typeface="+mn-cs"/>
              </a:rPr>
              <a:t>プラセボ対照無作為化臨床第</a:t>
            </a:r>
            <a:r>
              <a:rPr kumimoji="1" lang="en-US" altLang="ja-JP" sz="2000" b="0" i="0" u="none" strike="noStrike" kern="1200" cap="none" spc="0" normalizeH="0" baseline="0" noProof="0" dirty="0" smtClean="0">
                <a:ln>
                  <a:noFill/>
                </a:ln>
                <a:solidFill>
                  <a:schemeClr val="tx1"/>
                </a:solidFill>
                <a:effectLst/>
                <a:uLnTx/>
                <a:uFillTx/>
                <a:latin typeface="+mn-lt"/>
                <a:ea typeface="+mn-ea"/>
                <a:cs typeface="+mn-cs"/>
              </a:rPr>
              <a:t>II</a:t>
            </a:r>
            <a:r>
              <a:rPr kumimoji="1" lang="ja-JP" altLang="en-US" sz="2000" b="0" i="0" u="none" strike="noStrike" kern="1200" cap="none" spc="0" normalizeH="0" baseline="0" noProof="0" dirty="0" smtClean="0">
                <a:ln>
                  <a:noFill/>
                </a:ln>
                <a:solidFill>
                  <a:schemeClr val="tx1"/>
                </a:solidFill>
                <a:effectLst/>
                <a:uLnTx/>
                <a:uFillTx/>
                <a:latin typeface="+mn-lt"/>
                <a:ea typeface="+mn-ea"/>
                <a:cs typeface="+mn-cs"/>
              </a:rPr>
              <a:t>相比較試験</a:t>
            </a:r>
            <a:r>
              <a:rPr kumimoji="1" lang="en-US" altLang="ja-JP" sz="2000" b="0" i="0" u="none" strike="noStrike" kern="1200" cap="none" spc="0" normalizeH="0" baseline="0" noProof="0" dirty="0" smtClean="0">
                <a:ln>
                  <a:noFill/>
                </a:ln>
                <a:solidFill>
                  <a:schemeClr val="tx1"/>
                </a:solidFill>
                <a:effectLst/>
                <a:uLnTx/>
                <a:uFillTx/>
                <a:latin typeface="+mn-lt"/>
                <a:ea typeface="+mn-ea"/>
                <a:cs typeface="+mn-cs"/>
              </a:rPr>
              <a:t>-</a:t>
            </a:r>
            <a:r>
              <a:rPr kumimoji="1" lang="ja-JP" altLang="en-US" sz="2000" b="0" i="0" u="none" strike="noStrike" kern="1200" cap="none" spc="0" normalizeH="0" baseline="0" noProof="0" dirty="0" smtClean="0">
                <a:ln>
                  <a:noFill/>
                </a:ln>
                <a:solidFill>
                  <a:schemeClr val="tx1"/>
                </a:solidFill>
                <a:effectLst/>
                <a:uLnTx/>
                <a:uFillTx/>
                <a:latin typeface="+mn-lt"/>
                <a:ea typeface="+mn-ea"/>
                <a:cs typeface="+mn-cs"/>
              </a:rPr>
              <a:t>（</a:t>
            </a:r>
            <a:r>
              <a:rPr kumimoji="1" lang="en-US" altLang="ja-JP" sz="2000" b="0" i="0" u="none" strike="noStrike" kern="1200" cap="none" spc="0" normalizeH="0" baseline="0" noProof="0" dirty="0" smtClean="0">
                <a:ln>
                  <a:noFill/>
                </a:ln>
                <a:solidFill>
                  <a:schemeClr val="tx1"/>
                </a:solidFill>
                <a:effectLst/>
                <a:uLnTx/>
                <a:uFillTx/>
                <a:latin typeface="+mn-lt"/>
                <a:ea typeface="+mn-ea"/>
                <a:cs typeface="+mn-cs"/>
              </a:rPr>
              <a:t>2013</a:t>
            </a:r>
            <a:r>
              <a:rPr kumimoji="1" lang="ja-JP" altLang="en-US" sz="2000" b="0" i="0" u="none" strike="noStrike" kern="1200" cap="none" spc="0" normalizeH="0" baseline="0" noProof="0" dirty="0" smtClean="0">
                <a:ln>
                  <a:noFill/>
                </a:ln>
                <a:solidFill>
                  <a:schemeClr val="tx1"/>
                </a:solidFill>
                <a:effectLst/>
                <a:uLnTx/>
                <a:uFillTx/>
                <a:latin typeface="+mn-lt"/>
                <a:ea typeface="+mn-ea"/>
                <a:cs typeface="+mn-cs"/>
              </a:rPr>
              <a:t>年終了、結果未公表</a:t>
            </a:r>
            <a:r>
              <a:rPr kumimoji="1" lang="en-US" altLang="ja-JP" sz="2000" b="0" i="0" u="none" strike="noStrike" kern="1200" cap="none" spc="0" normalizeH="0" baseline="0" noProof="0" dirty="0" smtClean="0">
                <a:ln>
                  <a:noFill/>
                </a:ln>
                <a:solidFill>
                  <a:schemeClr val="tx1"/>
                </a:solidFill>
                <a:effectLst/>
                <a:uLnTx/>
                <a:uFillTx/>
                <a:latin typeface="+mn-lt"/>
                <a:ea typeface="+mn-ea"/>
                <a:cs typeface="+mn-cs"/>
              </a:rPr>
              <a:t>, </a:t>
            </a:r>
            <a:r>
              <a:rPr kumimoji="1" lang="ja-JP" altLang="en-US" sz="2000" b="1" i="0" u="none" strike="noStrike" kern="1200" cap="none" spc="0" normalizeH="0" baseline="0" noProof="0" dirty="0" smtClean="0">
                <a:ln>
                  <a:noFill/>
                </a:ln>
                <a:solidFill>
                  <a:schemeClr val="tx1"/>
                </a:solidFill>
                <a:effectLst/>
                <a:uLnTx/>
                <a:uFillTx/>
                <a:latin typeface="+mn-lt"/>
                <a:ea typeface="+mn-ea"/>
                <a:cs typeface="+mn-cs"/>
              </a:rPr>
              <a:t>臨床試験登録システム　</a:t>
            </a:r>
            <a:r>
              <a:rPr kumimoji="1" lang="en-US" altLang="ja-JP" sz="2000" b="1" i="0" u="none" strike="noStrike" kern="1200" cap="none" spc="0" normalizeH="0" baseline="0" noProof="0" dirty="0" smtClean="0">
                <a:ln>
                  <a:noFill/>
                </a:ln>
                <a:solidFill>
                  <a:schemeClr val="tx1"/>
                </a:solidFill>
                <a:effectLst/>
                <a:uLnTx/>
                <a:uFillTx/>
                <a:latin typeface="+mn-lt"/>
                <a:ea typeface="+mn-ea"/>
                <a:cs typeface="+mn-cs"/>
              </a:rPr>
              <a:t>UMIN Clinical Trials Registry</a:t>
            </a:r>
            <a:r>
              <a:rPr kumimoji="1" lang="ja-JP" altLang="en-US" sz="2000" b="1" i="0" u="none" strike="noStrike" kern="1200" cap="none" spc="0" normalizeH="0" baseline="0" noProof="0" dirty="0" smtClean="0">
                <a:ln>
                  <a:noFill/>
                </a:ln>
                <a:solidFill>
                  <a:schemeClr val="tx1"/>
                </a:solidFill>
                <a:effectLst/>
                <a:uLnTx/>
                <a:uFillTx/>
                <a:latin typeface="+mn-lt"/>
                <a:ea typeface="+mn-ea"/>
                <a:cs typeface="+mn-cs"/>
              </a:rPr>
              <a:t>（</a:t>
            </a:r>
            <a:r>
              <a:rPr kumimoji="1" lang="en-US" altLang="ja-JP" sz="2000" b="1" i="0" u="none" strike="noStrike" kern="1200" cap="none" spc="0" normalizeH="0" baseline="0" noProof="0" dirty="0" smtClean="0">
                <a:ln>
                  <a:noFill/>
                </a:ln>
                <a:solidFill>
                  <a:schemeClr val="tx1"/>
                </a:solidFill>
                <a:effectLst/>
                <a:uLnTx/>
                <a:uFillTx/>
                <a:latin typeface="+mn-lt"/>
                <a:ea typeface="+mn-ea"/>
                <a:cs typeface="+mn-cs"/>
              </a:rPr>
              <a:t>UMIN-CTR</a:t>
            </a:r>
            <a:r>
              <a:rPr kumimoji="1" lang="ja-JP" altLang="en-US" sz="2000" b="1" i="0" u="none" strike="noStrike" kern="1200" cap="none" spc="0" normalizeH="0" baseline="0" noProof="0" dirty="0" smtClean="0">
                <a:ln>
                  <a:noFill/>
                </a:ln>
                <a:solidFill>
                  <a:schemeClr val="tx1"/>
                </a:solidFill>
                <a:effectLst/>
                <a:uLnTx/>
                <a:uFillTx/>
                <a:latin typeface="+mn-lt"/>
                <a:ea typeface="+mn-ea"/>
                <a:cs typeface="+mn-cs"/>
              </a:rPr>
              <a:t>）より）</a:t>
            </a:r>
            <a:endParaRPr kumimoji="1" lang="en-US" altLang="ja-JP" sz="20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ja-JP" altLang="en-US" sz="20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2000" b="0" i="0" u="none" strike="noStrike" kern="1200" cap="none" spc="0" normalizeH="0" baseline="0" noProof="0" dirty="0" smtClean="0">
                <a:ln>
                  <a:noFill/>
                </a:ln>
                <a:solidFill>
                  <a:schemeClr val="tx1"/>
                </a:solidFill>
                <a:effectLst/>
                <a:uLnTx/>
                <a:uFillTx/>
                <a:latin typeface="ＭＳ ゴシック" pitchFamily="49" charset="-128"/>
                <a:ea typeface="ＭＳ ゴシック" pitchFamily="49" charset="-128"/>
                <a:cs typeface="+mn-cs"/>
              </a:rPr>
              <a:t>北里大</a:t>
            </a:r>
            <a:r>
              <a:rPr lang="ja-JP" altLang="en-US" sz="2000" dirty="0" smtClean="0">
                <a:latin typeface="ＭＳ ゴシック" pitchFamily="49" charset="-128"/>
                <a:ea typeface="ＭＳ ゴシック" pitchFamily="49" charset="-128"/>
              </a:rPr>
              <a:t>学</a:t>
            </a:r>
            <a:r>
              <a:rPr kumimoji="1" lang="ja-JP" altLang="en-US" sz="2000" b="0" i="0" u="none" strike="noStrike" kern="1200" cap="none" spc="0" normalizeH="0" baseline="0" noProof="0" dirty="0" smtClean="0">
                <a:ln>
                  <a:noFill/>
                </a:ln>
                <a:solidFill>
                  <a:schemeClr val="tx1"/>
                </a:solidFill>
                <a:effectLst/>
                <a:uLnTx/>
                <a:uFillTx/>
                <a:latin typeface="ＭＳ ゴシック" pitchFamily="49" charset="-128"/>
                <a:ea typeface="ＭＳ ゴシック" pitchFamily="49" charset="-128"/>
                <a:cs typeface="+mn-cs"/>
              </a:rPr>
              <a:t>（</a:t>
            </a:r>
            <a:r>
              <a:rPr kumimoji="1" lang="en-US" altLang="ja-JP" sz="2000" b="0" i="0" u="none" strike="noStrike" kern="1200" cap="none" spc="0" normalizeH="0" baseline="0" noProof="0" dirty="0" smtClean="0">
                <a:ln>
                  <a:noFill/>
                </a:ln>
                <a:solidFill>
                  <a:schemeClr val="tx1"/>
                </a:solidFill>
                <a:effectLst/>
                <a:uLnTx/>
                <a:uFillTx/>
                <a:latin typeface="ＭＳ ゴシック" pitchFamily="49" charset="-128"/>
                <a:ea typeface="ＭＳ ゴシック" pitchFamily="49" charset="-128"/>
                <a:cs typeface="+mn-cs"/>
              </a:rPr>
              <a:t>2015</a:t>
            </a:r>
            <a:r>
              <a:rPr kumimoji="1" lang="ja-JP" altLang="en-US" sz="2000" b="0" i="0" u="none" strike="noStrike" kern="1200" cap="none" spc="0" normalizeH="0" baseline="0" noProof="0" dirty="0" smtClean="0">
                <a:ln>
                  <a:noFill/>
                </a:ln>
                <a:solidFill>
                  <a:schemeClr val="tx1"/>
                </a:solidFill>
                <a:effectLst/>
                <a:uLnTx/>
                <a:uFillTx/>
                <a:latin typeface="ＭＳ ゴシック" pitchFamily="49" charset="-128"/>
                <a:ea typeface="ＭＳ ゴシック" pitchFamily="49" charset="-128"/>
                <a:cs typeface="+mn-cs"/>
              </a:rPr>
              <a:t>年</a:t>
            </a:r>
            <a:r>
              <a:rPr kumimoji="1" lang="en-US" altLang="ja-JP" sz="2000" b="0" i="0" u="none" strike="noStrike" kern="1200" cap="none" spc="0" normalizeH="0" baseline="0" noProof="0" dirty="0" smtClean="0">
                <a:ln>
                  <a:noFill/>
                </a:ln>
                <a:solidFill>
                  <a:schemeClr val="tx1"/>
                </a:solidFill>
                <a:effectLst/>
                <a:uLnTx/>
                <a:uFillTx/>
                <a:latin typeface="ＭＳ ゴシック" pitchFamily="49" charset="-128"/>
                <a:ea typeface="ＭＳ ゴシック" pitchFamily="49" charset="-128"/>
                <a:cs typeface="+mn-cs"/>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1" lang="ja-JP" altLang="en-US" sz="2000" b="0" i="0" u="none" strike="noStrike" kern="1200" cap="none" spc="0" normalizeH="0" baseline="0" noProof="0" dirty="0" smtClean="0">
                <a:ln>
                  <a:noFill/>
                </a:ln>
                <a:solidFill>
                  <a:schemeClr val="tx1"/>
                </a:solidFill>
                <a:effectLst/>
                <a:uLnTx/>
                <a:uFillTx/>
                <a:latin typeface="ＭＳ ゴシック" pitchFamily="49" charset="-128"/>
                <a:ea typeface="ＭＳ ゴシック" pitchFamily="49" charset="-128"/>
                <a:cs typeface="+mn-cs"/>
              </a:rPr>
              <a:t>抑肝散のベータアミロイドオリゴマー誘発神経細胞死抑制作用に関する研究</a:t>
            </a:r>
            <a:endParaRPr kumimoji="1" lang="en-US" altLang="ja-JP" sz="2000" b="0" i="0" u="none" strike="noStrike" kern="1200" cap="none" spc="0" normalizeH="0" baseline="0" noProof="0" dirty="0" smtClean="0">
              <a:ln>
                <a:noFill/>
              </a:ln>
              <a:solidFill>
                <a:schemeClr val="tx1"/>
              </a:solidFill>
              <a:effectLst/>
              <a:uLnTx/>
              <a:uFillTx/>
              <a:latin typeface="ＭＳ ゴシック" pitchFamily="49" charset="-128"/>
              <a:ea typeface="ＭＳ ゴシック" pitchFamily="49" charset="-128"/>
              <a:cs typeface="+mn-cs"/>
            </a:endParaRPr>
          </a:p>
        </p:txBody>
      </p:sp>
      <p:sp>
        <p:nvSpPr>
          <p:cNvPr id="11" name="テキスト ボックス 10"/>
          <p:cNvSpPr txBox="1"/>
          <p:nvPr/>
        </p:nvSpPr>
        <p:spPr>
          <a:xfrm>
            <a:off x="1403648" y="6237312"/>
            <a:ext cx="7415492" cy="307777"/>
          </a:xfrm>
          <a:prstGeom prst="rect">
            <a:avLst/>
          </a:prstGeom>
          <a:noFill/>
        </p:spPr>
        <p:txBody>
          <a:bodyPr wrap="none" rtlCol="0">
            <a:spAutoFit/>
          </a:bodyPr>
          <a:lstStyle/>
          <a:p>
            <a:r>
              <a:rPr lang="en-US" altLang="ja-JP" sz="1400" b="1" dirty="0" smtClean="0"/>
              <a:t>*BPSD:</a:t>
            </a:r>
            <a:r>
              <a:rPr lang="ja-JP" altLang="en-US" sz="1400" b="1" dirty="0" smtClean="0"/>
              <a:t>認知症に伴う行動・心理症状のこと。</a:t>
            </a:r>
            <a:r>
              <a:rPr lang="en-US" altLang="ja-JP" sz="1400" b="1" dirty="0" smtClean="0"/>
              <a:t>Behavioral and Psychological Symptoms of Dementia</a:t>
            </a:r>
            <a:endParaRPr kumimoji="1" lang="ja-JP" altLang="en-US" sz="14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クリニカル・クエスチォン　</a:t>
            </a:r>
            <a:r>
              <a:rPr lang="en-US" altLang="ja-JP" dirty="0" smtClean="0"/>
              <a:t>-</a:t>
            </a:r>
            <a:r>
              <a:rPr lang="ja-JP" altLang="en-US" dirty="0" smtClean="0"/>
              <a:t>１</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抑</a:t>
            </a:r>
            <a:r>
              <a:rPr lang="ja-JP" altLang="en-US" dirty="0" smtClean="0"/>
              <a:t>肝散の</a:t>
            </a:r>
            <a:r>
              <a:rPr kumimoji="1" lang="ja-JP" altLang="en-US" dirty="0" smtClean="0"/>
              <a:t>脳に</a:t>
            </a:r>
            <a:r>
              <a:rPr lang="ja-JP" altLang="en-US" dirty="0" smtClean="0"/>
              <a:t>対</a:t>
            </a:r>
            <a:r>
              <a:rPr kumimoji="1" lang="ja-JP" altLang="en-US" dirty="0" smtClean="0"/>
              <a:t>する効果があるの</a:t>
            </a:r>
            <a:r>
              <a:rPr lang="ja-JP" altLang="en-US" dirty="0" smtClean="0"/>
              <a:t>は偶然なのか？ </a:t>
            </a:r>
            <a:r>
              <a:rPr lang="ja-JP" altLang="en-US" dirty="0" smtClean="0"/>
              <a:t>抑肝散</a:t>
            </a:r>
            <a:r>
              <a:rPr lang="ja-JP" altLang="en-US" dirty="0" smtClean="0"/>
              <a:t>はそもそも脳に対する治療薬ではない。肝臓に対する治療薬である。</a:t>
            </a:r>
            <a:endParaRPr lang="en-US" altLang="ja-JP" dirty="0" smtClean="0"/>
          </a:p>
        </p:txBody>
      </p:sp>
      <p:sp>
        <p:nvSpPr>
          <p:cNvPr id="4" name="スライド番号プレースホルダ 3"/>
          <p:cNvSpPr>
            <a:spLocks noGrp="1"/>
          </p:cNvSpPr>
          <p:nvPr>
            <p:ph type="sldNum" sz="quarter" idx="12"/>
          </p:nvPr>
        </p:nvSpPr>
        <p:spPr/>
        <p:txBody>
          <a:bodyPr/>
          <a:lstStyle/>
          <a:p>
            <a:fld id="{010AAE7B-D417-46C0-92CF-9A37DDBAEA5D}" type="slidenum">
              <a:rPr kumimoji="1" lang="ja-JP" altLang="en-US" smtClean="0"/>
              <a:pPr/>
              <a:t>6</a:t>
            </a:fld>
            <a:endParaRPr kumimoji="1" lang="ja-JP" altLang="en-US"/>
          </a:p>
        </p:txBody>
      </p:sp>
      <p:cxnSp>
        <p:nvCxnSpPr>
          <p:cNvPr id="5" name="直線コネクタ 4"/>
          <p:cNvCxnSpPr/>
          <p:nvPr/>
        </p:nvCxnSpPr>
        <p:spPr>
          <a:xfrm>
            <a:off x="323528" y="1268760"/>
            <a:ext cx="8568952" cy="0"/>
          </a:xfrm>
          <a:prstGeom prst="line">
            <a:avLst/>
          </a:prstGeom>
          <a:ln w="38100">
            <a:solidFill>
              <a:srgbClr val="CC00CC"/>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肝臓と脳の関係</a:t>
            </a:r>
            <a:endParaRPr kumimoji="1" lang="ja-JP" altLang="en-US" dirty="0"/>
          </a:p>
        </p:txBody>
      </p:sp>
      <p:sp>
        <p:nvSpPr>
          <p:cNvPr id="3" name="コンテンツ プレースホルダ 2"/>
          <p:cNvSpPr>
            <a:spLocks noGrp="1"/>
          </p:cNvSpPr>
          <p:nvPr>
            <p:ph idx="1"/>
          </p:nvPr>
        </p:nvSpPr>
        <p:spPr>
          <a:xfrm>
            <a:off x="971600" y="1556792"/>
            <a:ext cx="7776864" cy="3384376"/>
          </a:xfrm>
        </p:spPr>
        <p:txBody>
          <a:bodyPr>
            <a:normAutofit/>
          </a:bodyPr>
          <a:lstStyle/>
          <a:p>
            <a:pPr marL="0" indent="0">
              <a:buNone/>
            </a:pPr>
            <a:r>
              <a:rPr lang="ja-JP" altLang="en-US" dirty="0"/>
              <a:t>“脑气不足治在肝</a:t>
            </a:r>
            <a:r>
              <a:rPr lang="ja-JP" altLang="en-US" dirty="0" smtClean="0"/>
              <a:t>”</a:t>
            </a:r>
            <a:endParaRPr lang="en-US" altLang="ja-JP" dirty="0" smtClean="0"/>
          </a:p>
          <a:p>
            <a:pPr marL="0" indent="0">
              <a:buNone/>
            </a:pPr>
            <a:r>
              <a:rPr lang="ja-JP" altLang="en-US" dirty="0" smtClean="0"/>
              <a:t>（</a:t>
            </a:r>
            <a:r>
              <a:rPr lang="ja-JP" altLang="en-US" dirty="0"/>
              <a:t>脳の気が</a:t>
            </a:r>
            <a:r>
              <a:rPr lang="ja-JP" altLang="en-US" dirty="0" smtClean="0"/>
              <a:t>足りなければ</a:t>
            </a:r>
            <a:r>
              <a:rPr lang="ja-JP" altLang="en-US" dirty="0"/>
              <a:t>、治療は肝から）</a:t>
            </a:r>
          </a:p>
          <a:p>
            <a:pPr marL="0" indent="0">
              <a:buNone/>
            </a:pPr>
            <a:endParaRPr lang="en-US" altLang="ja-JP" dirty="0" smtClean="0"/>
          </a:p>
          <a:p>
            <a:pPr marL="0" indent="0">
              <a:buNone/>
            </a:pPr>
            <a:r>
              <a:rPr lang="ja-JP" altLang="en-US" dirty="0" smtClean="0"/>
              <a:t>钱镜</a:t>
            </a:r>
            <a:r>
              <a:rPr lang="ja-JP" altLang="en-US" dirty="0"/>
              <a:t>湖　　</a:t>
            </a:r>
            <a:r>
              <a:rPr lang="en-US" altLang="ja-JP" dirty="0"/>
              <a:t>《</a:t>
            </a:r>
            <a:r>
              <a:rPr lang="ja-JP" altLang="en-US" dirty="0"/>
              <a:t>辨证奇闻</a:t>
            </a:r>
            <a:r>
              <a:rPr lang="en-US" altLang="ja-JP" dirty="0"/>
              <a:t>》</a:t>
            </a:r>
            <a:r>
              <a:rPr lang="ja-JP" altLang="en-US" dirty="0"/>
              <a:t>　</a:t>
            </a:r>
            <a:r>
              <a:rPr lang="ja-JP" altLang="en-US" dirty="0" smtClean="0"/>
              <a:t>清 道光</a:t>
            </a:r>
            <a:r>
              <a:rPr lang="ja-JP" altLang="en-US" dirty="0"/>
              <a:t>三年（</a:t>
            </a:r>
            <a:r>
              <a:rPr lang="en-US" altLang="ja-JP" dirty="0"/>
              <a:t>1823</a:t>
            </a:r>
            <a:r>
              <a:rPr lang="ja-JP" altLang="en-US" dirty="0"/>
              <a:t>）</a:t>
            </a:r>
          </a:p>
          <a:p>
            <a:pPr marL="0" indent="0">
              <a:buNone/>
            </a:pPr>
            <a:endParaRPr lang="ja-JP" altLang="en-US" dirty="0"/>
          </a:p>
        </p:txBody>
      </p:sp>
      <p:sp>
        <p:nvSpPr>
          <p:cNvPr id="4" name="スライド番号プレースホルダ 3"/>
          <p:cNvSpPr>
            <a:spLocks noGrp="1"/>
          </p:cNvSpPr>
          <p:nvPr>
            <p:ph type="sldNum" sz="quarter" idx="12"/>
          </p:nvPr>
        </p:nvSpPr>
        <p:spPr/>
        <p:txBody>
          <a:bodyPr/>
          <a:lstStyle/>
          <a:p>
            <a:fld id="{010AAE7B-D417-46C0-92CF-9A37DDBAEA5D}" type="slidenum">
              <a:rPr kumimoji="1" lang="ja-JP" altLang="en-US" smtClean="0"/>
              <a:pPr/>
              <a:t>7</a:t>
            </a:fld>
            <a:endParaRPr kumimoji="1" lang="ja-JP" altLang="en-US"/>
          </a:p>
        </p:txBody>
      </p:sp>
      <p:cxnSp>
        <p:nvCxnSpPr>
          <p:cNvPr id="6" name="直線コネクタ 5"/>
          <p:cNvCxnSpPr/>
          <p:nvPr/>
        </p:nvCxnSpPr>
        <p:spPr>
          <a:xfrm>
            <a:off x="323528" y="1268760"/>
            <a:ext cx="8568952" cy="0"/>
          </a:xfrm>
          <a:prstGeom prst="line">
            <a:avLst/>
          </a:prstGeom>
          <a:ln w="38100">
            <a:solidFill>
              <a:srgbClr val="CC00CC"/>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r>
              <a:rPr kumimoji="1" lang="ja-JP" altLang="en-US" dirty="0" smtClean="0"/>
              <a:t>抑肝散以外で更に肝機能改善作用が優れたものが、更に脳に効果があるのではないか？</a:t>
            </a:r>
            <a:endParaRPr kumimoji="1" lang="ja-JP" altLang="en-US" dirty="0"/>
          </a:p>
        </p:txBody>
      </p:sp>
      <p:sp>
        <p:nvSpPr>
          <p:cNvPr id="4" name="スライド番号プレースホルダ 3"/>
          <p:cNvSpPr>
            <a:spLocks noGrp="1"/>
          </p:cNvSpPr>
          <p:nvPr>
            <p:ph type="sldNum" sz="quarter" idx="12"/>
          </p:nvPr>
        </p:nvSpPr>
        <p:spPr/>
        <p:txBody>
          <a:bodyPr/>
          <a:lstStyle/>
          <a:p>
            <a:fld id="{010AAE7B-D417-46C0-92CF-9A37DDBAEA5D}" type="slidenum">
              <a:rPr kumimoji="1" lang="ja-JP" altLang="en-US" smtClean="0"/>
              <a:pPr/>
              <a:t>8</a:t>
            </a:fld>
            <a:endParaRPr kumimoji="1" lang="ja-JP" altLang="en-US"/>
          </a:p>
        </p:txBody>
      </p:sp>
      <p:cxnSp>
        <p:nvCxnSpPr>
          <p:cNvPr id="5" name="直線コネクタ 4"/>
          <p:cNvCxnSpPr/>
          <p:nvPr/>
        </p:nvCxnSpPr>
        <p:spPr>
          <a:xfrm>
            <a:off x="323528" y="1268760"/>
            <a:ext cx="8568952" cy="0"/>
          </a:xfrm>
          <a:prstGeom prst="line">
            <a:avLst/>
          </a:prstGeom>
          <a:ln w="38100">
            <a:solidFill>
              <a:srgbClr val="CC00CC"/>
            </a:solidFill>
          </a:ln>
        </p:spPr>
        <p:style>
          <a:lnRef idx="1">
            <a:schemeClr val="accent1"/>
          </a:lnRef>
          <a:fillRef idx="0">
            <a:schemeClr val="accent1"/>
          </a:fillRef>
          <a:effectRef idx="0">
            <a:schemeClr val="accent1"/>
          </a:effectRef>
          <a:fontRef idx="minor">
            <a:schemeClr val="tx1"/>
          </a:fontRef>
        </p:style>
      </p:cxnSp>
      <p:sp>
        <p:nvSpPr>
          <p:cNvPr id="7" name="タイトル 1"/>
          <p:cNvSpPr txBox="1">
            <a:spLocks/>
          </p:cNvSpPr>
          <p:nvPr/>
        </p:nvSpPr>
        <p:spPr>
          <a:xfrm>
            <a:off x="609600" y="4270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4400" b="0" i="0" u="none" strike="noStrike" kern="1200" cap="none" spc="0" normalizeH="0" baseline="0" noProof="0" dirty="0" smtClean="0">
                <a:ln>
                  <a:noFill/>
                </a:ln>
                <a:solidFill>
                  <a:schemeClr val="tx1"/>
                </a:solidFill>
                <a:effectLst/>
                <a:uLnTx/>
                <a:uFillTx/>
                <a:latin typeface="+mj-lt"/>
                <a:ea typeface="+mj-ea"/>
                <a:cs typeface="+mj-cs"/>
              </a:rPr>
              <a:t>クリニカル・クエスチォン　</a:t>
            </a:r>
            <a:r>
              <a:rPr kumimoji="1" lang="en-US" altLang="ja-JP" sz="4400" b="0" i="0" u="none" strike="noStrike" kern="1200" cap="none" spc="0" normalizeH="0" baseline="0" noProof="0" dirty="0" smtClean="0">
                <a:ln>
                  <a:noFill/>
                </a:ln>
                <a:solidFill>
                  <a:schemeClr val="tx1"/>
                </a:solidFill>
                <a:effectLst/>
                <a:uLnTx/>
                <a:uFillTx/>
                <a:latin typeface="+mj-lt"/>
                <a:ea typeface="+mj-ea"/>
                <a:cs typeface="+mj-cs"/>
              </a:rPr>
              <a:t>-2</a:t>
            </a:r>
            <a:endParaRPr kumimoji="1" lang="ja-JP" altLang="en-US"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方法</a:t>
            </a:r>
            <a:endParaRPr kumimoji="1" lang="ja-JP" altLang="en-US" dirty="0"/>
          </a:p>
        </p:txBody>
      </p:sp>
      <p:sp>
        <p:nvSpPr>
          <p:cNvPr id="3" name="コンテンツ プレースホルダ 2"/>
          <p:cNvSpPr>
            <a:spLocks noGrp="1"/>
          </p:cNvSpPr>
          <p:nvPr>
            <p:ph idx="1"/>
          </p:nvPr>
        </p:nvSpPr>
        <p:spPr>
          <a:xfrm>
            <a:off x="817240" y="1600200"/>
            <a:ext cx="8003232" cy="4525963"/>
          </a:xfrm>
        </p:spPr>
        <p:txBody>
          <a:bodyPr>
            <a:normAutofit fontScale="77500" lnSpcReduction="20000"/>
          </a:bodyPr>
          <a:lstStyle/>
          <a:p>
            <a:r>
              <a:rPr lang="ja-JP" altLang="ja-JP" dirty="0" smtClean="0"/>
              <a:t>田七及び杜仲を含む漢方養生食品</a:t>
            </a:r>
            <a:endParaRPr lang="en-US" altLang="ja-JP" dirty="0" smtClean="0"/>
          </a:p>
          <a:p>
            <a:pPr>
              <a:buNone/>
            </a:pPr>
            <a:r>
              <a:rPr lang="ja-JP" altLang="en-US" dirty="0" smtClean="0"/>
              <a:t>       </a:t>
            </a:r>
            <a:r>
              <a:rPr lang="ja-JP" altLang="ja-JP" dirty="0" smtClean="0"/>
              <a:t>養生片仔廣</a:t>
            </a:r>
            <a:r>
              <a:rPr lang="en-US" altLang="ja-JP" dirty="0" smtClean="0"/>
              <a:t>(YHK)</a:t>
            </a:r>
          </a:p>
          <a:p>
            <a:r>
              <a:rPr lang="ja-JP" altLang="ja-JP" dirty="0" smtClean="0"/>
              <a:t>細胞生存率</a:t>
            </a:r>
            <a:r>
              <a:rPr lang="ja-JP" altLang="en-US" dirty="0" smtClean="0"/>
              <a:t>：</a:t>
            </a:r>
            <a:endParaRPr lang="en-US" altLang="ja-JP" dirty="0" smtClean="0"/>
          </a:p>
          <a:p>
            <a:pPr>
              <a:buNone/>
            </a:pPr>
            <a:r>
              <a:rPr lang="ja-JP" altLang="en-US" dirty="0" smtClean="0"/>
              <a:t>       </a:t>
            </a:r>
            <a:r>
              <a:rPr lang="en-US" altLang="ja-JP" dirty="0" smtClean="0"/>
              <a:t>MTT</a:t>
            </a:r>
            <a:r>
              <a:rPr lang="ja-JP" altLang="ja-JP" dirty="0" smtClean="0"/>
              <a:t>アッセイ</a:t>
            </a:r>
            <a:r>
              <a:rPr lang="en-US" altLang="ja-JP" dirty="0" smtClean="0"/>
              <a:t>*</a:t>
            </a:r>
            <a:r>
              <a:rPr lang="ja-JP" altLang="ja-JP" dirty="0" smtClean="0"/>
              <a:t>を用いて漢方養生食品</a:t>
            </a:r>
            <a:r>
              <a:rPr lang="ja-JP" altLang="en-US" dirty="0" smtClean="0"/>
              <a:t>の</a:t>
            </a:r>
            <a:r>
              <a:rPr lang="ja-JP" altLang="ja-JP" dirty="0" smtClean="0"/>
              <a:t>抽出物に対する作用を評価</a:t>
            </a:r>
            <a:r>
              <a:rPr lang="ja-JP" altLang="en-US" dirty="0" smtClean="0"/>
              <a:t>した</a:t>
            </a:r>
            <a:endParaRPr lang="en-US" altLang="ja-JP" dirty="0" smtClean="0"/>
          </a:p>
          <a:p>
            <a:r>
              <a:rPr lang="ja-JP" altLang="ja-JP" dirty="0" smtClean="0"/>
              <a:t>神経突起伸長作用</a:t>
            </a:r>
            <a:endParaRPr lang="en-US" altLang="ja-JP" dirty="0" smtClean="0"/>
          </a:p>
          <a:p>
            <a:pPr>
              <a:buNone/>
            </a:pPr>
            <a:r>
              <a:rPr lang="ja-JP" altLang="en-US" dirty="0" smtClean="0"/>
              <a:t>       </a:t>
            </a:r>
            <a:r>
              <a:rPr lang="ja-JP" altLang="ja-JP" dirty="0" smtClean="0"/>
              <a:t>神経成長因子</a:t>
            </a:r>
            <a:r>
              <a:rPr lang="en-US" altLang="ja-JP" dirty="0" smtClean="0"/>
              <a:t>(NGF)</a:t>
            </a:r>
            <a:r>
              <a:rPr lang="ja-JP" altLang="ja-JP" dirty="0" smtClean="0"/>
              <a:t>を陽性対照とし</a:t>
            </a:r>
            <a:r>
              <a:rPr lang="en-US" altLang="ja-JP" dirty="0" smtClean="0"/>
              <a:t>PC12</a:t>
            </a:r>
            <a:r>
              <a:rPr lang="ja-JP" altLang="ja-JP" dirty="0" smtClean="0"/>
              <a:t>細胞を使い</a:t>
            </a:r>
            <a:r>
              <a:rPr lang="en-US" altLang="ja-JP" dirty="0" smtClean="0"/>
              <a:t>YHK</a:t>
            </a:r>
            <a:r>
              <a:rPr lang="ja-JP" altLang="en-US" dirty="0" smtClean="0"/>
              <a:t>と培養</a:t>
            </a:r>
            <a:r>
              <a:rPr lang="en-US" altLang="ja-JP" dirty="0" smtClean="0"/>
              <a:t>48</a:t>
            </a:r>
            <a:r>
              <a:rPr lang="ja-JP" altLang="ja-JP" dirty="0" smtClean="0"/>
              <a:t>時間後の神経突起の数</a:t>
            </a:r>
            <a:r>
              <a:rPr lang="ja-JP" altLang="en-US" dirty="0" smtClean="0"/>
              <a:t>、</a:t>
            </a:r>
            <a:r>
              <a:rPr lang="ja-JP" altLang="ja-JP" dirty="0" smtClean="0"/>
              <a:t>及び長さを評価した</a:t>
            </a:r>
            <a:endParaRPr lang="en-US" altLang="ja-JP" dirty="0" smtClean="0"/>
          </a:p>
          <a:p>
            <a:r>
              <a:rPr lang="ja-JP" altLang="ja-JP" dirty="0" smtClean="0"/>
              <a:t>シナプス蛋白の発現</a:t>
            </a:r>
            <a:endParaRPr lang="en-US" altLang="ja-JP" dirty="0" smtClean="0"/>
          </a:p>
          <a:p>
            <a:pPr>
              <a:buNone/>
            </a:pPr>
            <a:r>
              <a:rPr lang="en-US" altLang="ja-JP" dirty="0" smtClean="0"/>
              <a:t>      </a:t>
            </a:r>
            <a:r>
              <a:rPr lang="ja-JP" altLang="en-US" dirty="0" smtClean="0"/>
              <a:t> </a:t>
            </a:r>
            <a:r>
              <a:rPr lang="en-US" altLang="ja-JP" dirty="0" smtClean="0"/>
              <a:t>NF68</a:t>
            </a:r>
            <a:r>
              <a:rPr lang="ja-JP" altLang="ja-JP" dirty="0" smtClean="0"/>
              <a:t>及び</a:t>
            </a:r>
            <a:r>
              <a:rPr lang="en-US" altLang="ja-JP" dirty="0" smtClean="0"/>
              <a:t>NF160</a:t>
            </a:r>
            <a:r>
              <a:rPr lang="ja-JP" altLang="ja-JP" dirty="0" smtClean="0"/>
              <a:t>を指標</a:t>
            </a:r>
            <a:r>
              <a:rPr lang="ja-JP" altLang="en-US" dirty="0" smtClean="0"/>
              <a:t>とし</a:t>
            </a:r>
            <a:r>
              <a:rPr lang="en-US" altLang="ja-JP" dirty="0" smtClean="0"/>
              <a:t>YHK</a:t>
            </a:r>
            <a:r>
              <a:rPr lang="ja-JP" altLang="ja-JP" dirty="0" err="1" smtClean="0"/>
              <a:t>の抽</a:t>
            </a:r>
            <a:r>
              <a:rPr lang="ja-JP" altLang="ja-JP" dirty="0" smtClean="0"/>
              <a:t>出物単独</a:t>
            </a:r>
            <a:r>
              <a:rPr lang="ja-JP" altLang="en-US" dirty="0" smtClean="0"/>
              <a:t>、</a:t>
            </a:r>
            <a:r>
              <a:rPr lang="en-US" altLang="ja-JP" dirty="0" smtClean="0"/>
              <a:t>NGF  </a:t>
            </a:r>
            <a:r>
              <a:rPr lang="ja-JP" altLang="ja-JP" dirty="0" smtClean="0"/>
              <a:t>の共存下でシナプス蛋白の発現に対する作用を評価した</a:t>
            </a:r>
          </a:p>
          <a:p>
            <a:pPr>
              <a:buNone/>
            </a:pPr>
            <a:endParaRPr kumimoji="1" lang="ja-JP" altLang="en-US" dirty="0"/>
          </a:p>
        </p:txBody>
      </p:sp>
      <p:sp>
        <p:nvSpPr>
          <p:cNvPr id="4" name="スライド番号プレースホルダ 3"/>
          <p:cNvSpPr>
            <a:spLocks noGrp="1"/>
          </p:cNvSpPr>
          <p:nvPr>
            <p:ph type="sldNum" sz="quarter" idx="12"/>
          </p:nvPr>
        </p:nvSpPr>
        <p:spPr/>
        <p:txBody>
          <a:bodyPr/>
          <a:lstStyle/>
          <a:p>
            <a:fld id="{010AAE7B-D417-46C0-92CF-9A37DDBAEA5D}" type="slidenum">
              <a:rPr kumimoji="1" lang="ja-JP" altLang="en-US" smtClean="0"/>
              <a:pPr/>
              <a:t>9</a:t>
            </a:fld>
            <a:endParaRPr kumimoji="1" lang="ja-JP" altLang="en-US" dirty="0"/>
          </a:p>
        </p:txBody>
      </p:sp>
      <p:cxnSp>
        <p:nvCxnSpPr>
          <p:cNvPr id="5" name="直線コネクタ 4"/>
          <p:cNvCxnSpPr/>
          <p:nvPr/>
        </p:nvCxnSpPr>
        <p:spPr>
          <a:xfrm>
            <a:off x="323528" y="1268760"/>
            <a:ext cx="8568952" cy="0"/>
          </a:xfrm>
          <a:prstGeom prst="line">
            <a:avLst/>
          </a:prstGeom>
          <a:ln w="38100">
            <a:solidFill>
              <a:srgbClr val="CC00CC"/>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2339752" y="5986442"/>
            <a:ext cx="4039824" cy="646331"/>
          </a:xfrm>
          <a:prstGeom prst="rect">
            <a:avLst/>
          </a:prstGeom>
          <a:noFill/>
        </p:spPr>
        <p:txBody>
          <a:bodyPr wrap="none" rtlCol="0">
            <a:spAutoFit/>
          </a:bodyPr>
          <a:lstStyle/>
          <a:p>
            <a:r>
              <a:rPr lang="en-US" altLang="ja-JP" dirty="0" smtClean="0"/>
              <a:t>*MTT</a:t>
            </a:r>
            <a:r>
              <a:rPr lang="ja-JP" altLang="ja-JP" dirty="0" smtClean="0"/>
              <a:t>アッセイ</a:t>
            </a:r>
            <a:r>
              <a:rPr lang="en-US" altLang="ja-JP" dirty="0" smtClean="0"/>
              <a:t>:</a:t>
            </a:r>
            <a:r>
              <a:rPr lang="ja-JP" altLang="en-US" dirty="0" smtClean="0"/>
              <a:t>細胞の生存率を見る試験</a:t>
            </a:r>
            <a:endParaRPr lang="en-US" altLang="ja-JP" dirty="0" smtClean="0"/>
          </a:p>
          <a:p>
            <a:r>
              <a:rPr kumimoji="1" lang="en-US" altLang="ja-JP" dirty="0" smtClean="0"/>
              <a:t>**NGF: </a:t>
            </a:r>
            <a:r>
              <a:rPr kumimoji="1" lang="ja-JP" altLang="en-US" dirty="0" smtClean="0"/>
              <a:t>神経成長因子</a:t>
            </a:r>
            <a:endParaRPr kumimoji="1" lang="ja-JP" altLang="en-US" dirty="0"/>
          </a:p>
        </p:txBody>
      </p:sp>
      <p:sp>
        <p:nvSpPr>
          <p:cNvPr id="8" name="テキスト ボックス 7"/>
          <p:cNvSpPr txBox="1"/>
          <p:nvPr/>
        </p:nvSpPr>
        <p:spPr>
          <a:xfrm>
            <a:off x="8028384" y="5013176"/>
            <a:ext cx="415498" cy="369332"/>
          </a:xfrm>
          <a:prstGeom prst="rect">
            <a:avLst/>
          </a:prstGeom>
          <a:noFill/>
        </p:spPr>
        <p:txBody>
          <a:bodyPr wrap="none" rtlCol="0">
            <a:spAutoFit/>
          </a:bodyPr>
          <a:lstStyle/>
          <a:p>
            <a:r>
              <a:rPr kumimoji="1" lang="en-US" altLang="ja-JP" dirty="0" smtClean="0"/>
              <a:t>**</a:t>
            </a:r>
            <a:endParaRPr kumimoji="1" lang="ja-JP"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665</TotalTime>
  <Words>924</Words>
  <Application>Microsoft Office PowerPoint</Application>
  <PresentationFormat>画面に合わせる (4:3)</PresentationFormat>
  <Paragraphs>95</Paragraphs>
  <Slides>14</Slides>
  <Notes>1</Notes>
  <HiddenSlides>0</HiddenSlides>
  <MMClips>0</MMClips>
  <ScaleCrop>false</ScaleCrop>
  <HeadingPairs>
    <vt:vector size="4" baseType="variant">
      <vt:variant>
        <vt:lpstr>テーマ</vt:lpstr>
      </vt:variant>
      <vt:variant>
        <vt:i4>1</vt:i4>
      </vt:variant>
      <vt:variant>
        <vt:lpstr>スライド タイトル</vt:lpstr>
      </vt:variant>
      <vt:variant>
        <vt:i4>14</vt:i4>
      </vt:variant>
    </vt:vector>
  </HeadingPairs>
  <TitlesOfParts>
    <vt:vector size="15" baseType="lpstr">
      <vt:lpstr>Office テーマ</vt:lpstr>
      <vt:lpstr>田七、杜仲を含む漢方養生食品の 認知症に対する効果の検証</vt:lpstr>
      <vt:lpstr>背景</vt:lpstr>
      <vt:lpstr>背景</vt:lpstr>
      <vt:lpstr>抑肝散</vt:lpstr>
      <vt:lpstr>抑肝散の脳細胞に対する効果</vt:lpstr>
      <vt:lpstr>クリニカル・クエスチォン　-１</vt:lpstr>
      <vt:lpstr>肝臓と脳の関係</vt:lpstr>
      <vt:lpstr>スライド 8</vt:lpstr>
      <vt:lpstr>方法</vt:lpstr>
      <vt:lpstr>結果</vt:lpstr>
      <vt:lpstr>神経細胞の構造成分タンパクの発現</vt:lpstr>
      <vt:lpstr>NGFとYHKの共培養の効果</vt:lpstr>
      <vt:lpstr>NGFとYHKの共培養の効果</vt:lpstr>
      <vt:lpstr>結論</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Yamamoto</dc:creator>
  <cp:lastModifiedBy>Yamamoto</cp:lastModifiedBy>
  <cp:revision>34</cp:revision>
  <dcterms:created xsi:type="dcterms:W3CDTF">2017-09-29T02:27:13Z</dcterms:created>
  <dcterms:modified xsi:type="dcterms:W3CDTF">2017-11-26T13:38:23Z</dcterms:modified>
</cp:coreProperties>
</file>